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media/image4.jpg" ContentType="image/jp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6256000" cy="9144000"/>
  <p:notesSz cx="9144000" cy="16256000"/>
  <p:embeddedFontLst>
    <p:embeddedFont>
      <p:font typeface="微软雅黑" panose="020B0503020204020204" pitchFamily="34" charset="-122"/>
      <p:regular r:id="rId15"/>
      <p:bold r:id="rId16"/>
    </p:embeddedFont>
    <p:embeddedFont>
      <p:font typeface="Hedvig Letters Sans" panose="020B0604020202020204" charset="0"/>
      <p:regular r:id="rId17"/>
    </p:embeddedFont>
    <p:embeddedFont>
      <p:font typeface="Liter" panose="020B0604020202020204" charset="0"/>
      <p:regular r:id="rId18"/>
    </p:embeddedFont>
    <p:embeddedFont>
      <p:font typeface="Quattrocento Sans" panose="020B0502050000020003" pitchFamily="34" charset="0"/>
      <p:regular r:id="rId19"/>
      <p:bold r:id="rId20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267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4997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d17ocfn2f5o4rl.cloudfront.net/79ff7cee4aed7ec3a745f2e26acdf3dc470a1517.jpeg"/>
          <p:cNvPicPr>
            <a:picLocks noChangeAspect="1"/>
          </p:cNvPicPr>
          <p:nvPr/>
        </p:nvPicPr>
        <p:blipFill>
          <a:blip r:embed="rId3">
            <a:alphaModFix amt="30000"/>
          </a:blip>
          <a:srcRect t="5469" b="5469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8000" y="508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" name="Shape 2"/>
          <p:cNvSpPr/>
          <p:nvPr/>
        </p:nvSpPr>
        <p:spPr>
          <a:xfrm>
            <a:off x="774700" y="7239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142875" y="381000"/>
                </a:moveTo>
                <a:cubicBezTo>
                  <a:pt x="63996" y="381000"/>
                  <a:pt x="0" y="317004"/>
                  <a:pt x="0" y="238125"/>
                </a:cubicBezTo>
                <a:cubicBezTo>
                  <a:pt x="0" y="170259"/>
                  <a:pt x="96887" y="34156"/>
                  <a:pt x="123974" y="-2604"/>
                </a:cubicBezTo>
                <a:cubicBezTo>
                  <a:pt x="128364" y="-8558"/>
                  <a:pt x="135285" y="-11906"/>
                  <a:pt x="142726" y="-11906"/>
                </a:cubicBezTo>
                <a:lnTo>
                  <a:pt x="143024" y="-11906"/>
                </a:lnTo>
                <a:cubicBezTo>
                  <a:pt x="150465" y="-11906"/>
                  <a:pt x="157386" y="-8558"/>
                  <a:pt x="161776" y="-2604"/>
                </a:cubicBezTo>
                <a:cubicBezTo>
                  <a:pt x="188863" y="34156"/>
                  <a:pt x="285750" y="170259"/>
                  <a:pt x="285750" y="238125"/>
                </a:cubicBezTo>
                <a:cubicBezTo>
                  <a:pt x="285750" y="317004"/>
                  <a:pt x="221754" y="381000"/>
                  <a:pt x="142875" y="381000"/>
                </a:cubicBezTo>
                <a:close/>
                <a:moveTo>
                  <a:pt x="83344" y="232172"/>
                </a:moveTo>
                <a:cubicBezTo>
                  <a:pt x="83344" y="222275"/>
                  <a:pt x="75381" y="214313"/>
                  <a:pt x="65484" y="214313"/>
                </a:cubicBezTo>
                <a:cubicBezTo>
                  <a:pt x="55587" y="214313"/>
                  <a:pt x="47625" y="222275"/>
                  <a:pt x="47625" y="232172"/>
                </a:cubicBezTo>
                <a:cubicBezTo>
                  <a:pt x="47625" y="288057"/>
                  <a:pt x="92943" y="333375"/>
                  <a:pt x="148828" y="333375"/>
                </a:cubicBezTo>
                <a:cubicBezTo>
                  <a:pt x="158725" y="333375"/>
                  <a:pt x="166688" y="325413"/>
                  <a:pt x="166688" y="315516"/>
                </a:cubicBezTo>
                <a:cubicBezTo>
                  <a:pt x="166688" y="305619"/>
                  <a:pt x="158725" y="297656"/>
                  <a:pt x="148828" y="297656"/>
                </a:cubicBezTo>
                <a:cubicBezTo>
                  <a:pt x="112663" y="297656"/>
                  <a:pt x="83344" y="268337"/>
                  <a:pt x="83344" y="232172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6" name="Text 3"/>
          <p:cNvSpPr/>
          <p:nvPr/>
        </p:nvSpPr>
        <p:spPr>
          <a:xfrm>
            <a:off x="1473200" y="711200"/>
            <a:ext cx="1549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8D39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AquaSens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2733814" y="508000"/>
            <a:ext cx="3009900" cy="508000"/>
          </a:xfrm>
          <a:custGeom>
            <a:avLst/>
            <a:gdLst/>
            <a:ahLst/>
            <a:cxnLst/>
            <a:rect l="l" t="t" r="r" b="b"/>
            <a:pathLst>
              <a:path w="3009900" h="508000">
                <a:moveTo>
                  <a:pt x="254000" y="0"/>
                </a:moveTo>
                <a:lnTo>
                  <a:pt x="2755900" y="0"/>
                </a:lnTo>
                <a:cubicBezTo>
                  <a:pt x="2896086" y="0"/>
                  <a:pt x="3009900" y="113814"/>
                  <a:pt x="3009900" y="254000"/>
                </a:cubicBezTo>
                <a:lnTo>
                  <a:pt x="3009900" y="254000"/>
                </a:lnTo>
                <a:cubicBezTo>
                  <a:pt x="3009900" y="394186"/>
                  <a:pt x="2896086" y="508000"/>
                  <a:pt x="27559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8D391">
              <a:alpha val="20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2937014" y="650240"/>
            <a:ext cx="2709386" cy="2235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AI-Powered Irrigation System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08000" y="2597150"/>
            <a:ext cx="118364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Smart Irrigation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Prediction System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08000" y="5187950"/>
            <a:ext cx="11531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Leveraging Machine Learning for Sustainable Water Management in Agriculture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33400" y="7569200"/>
            <a:ext cx="4851400" cy="1066800"/>
          </a:xfrm>
          <a:custGeom>
            <a:avLst/>
            <a:gdLst/>
            <a:ahLst/>
            <a:cxnLst/>
            <a:rect l="l" t="t" r="r" b="b"/>
            <a:pathLst>
              <a:path w="4851400" h="1066800">
                <a:moveTo>
                  <a:pt x="50800" y="0"/>
                </a:moveTo>
                <a:lnTo>
                  <a:pt x="4749798" y="0"/>
                </a:lnTo>
                <a:cubicBezTo>
                  <a:pt x="4805911" y="0"/>
                  <a:pt x="4851400" y="45489"/>
                  <a:pt x="4851400" y="101602"/>
                </a:cubicBezTo>
                <a:lnTo>
                  <a:pt x="4851400" y="965198"/>
                </a:lnTo>
                <a:cubicBezTo>
                  <a:pt x="4851400" y="1021311"/>
                  <a:pt x="4805911" y="1066800"/>
                  <a:pt x="4749798" y="1066800"/>
                </a:cubicBezTo>
                <a:lnTo>
                  <a:pt x="50800" y="1066800"/>
                </a:lnTo>
                <a:cubicBezTo>
                  <a:pt x="22744" y="1066800"/>
                  <a:pt x="0" y="1044056"/>
                  <a:pt x="0" y="1016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30196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533400" y="7569200"/>
            <a:ext cx="50800" cy="1066800"/>
          </a:xfrm>
          <a:custGeom>
            <a:avLst/>
            <a:gdLst/>
            <a:ahLst/>
            <a:cxnLst/>
            <a:rect l="l" t="t" r="r" b="b"/>
            <a:pathLst>
              <a:path w="50800" h="1066800">
                <a:moveTo>
                  <a:pt x="50800" y="0"/>
                </a:moveTo>
                <a:lnTo>
                  <a:pt x="50800" y="0"/>
                </a:lnTo>
                <a:lnTo>
                  <a:pt x="50800" y="1066800"/>
                </a:lnTo>
                <a:lnTo>
                  <a:pt x="50800" y="1066800"/>
                </a:lnTo>
                <a:cubicBezTo>
                  <a:pt x="22763" y="1066800"/>
                  <a:pt x="0" y="1044037"/>
                  <a:pt x="0" y="1016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3" name="Text 10"/>
          <p:cNvSpPr/>
          <p:nvPr/>
        </p:nvSpPr>
        <p:spPr>
          <a:xfrm>
            <a:off x="762000" y="7772400"/>
            <a:ext cx="450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Author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62000" y="8077200"/>
            <a:ext cx="453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Houssem Eddine Chaouch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5715000" y="7569200"/>
            <a:ext cx="4851400" cy="1066800"/>
          </a:xfrm>
          <a:custGeom>
            <a:avLst/>
            <a:gdLst/>
            <a:ahLst/>
            <a:cxnLst/>
            <a:rect l="l" t="t" r="r" b="b"/>
            <a:pathLst>
              <a:path w="4851400" h="1066800">
                <a:moveTo>
                  <a:pt x="50800" y="0"/>
                </a:moveTo>
                <a:lnTo>
                  <a:pt x="4749798" y="0"/>
                </a:lnTo>
                <a:cubicBezTo>
                  <a:pt x="4805911" y="0"/>
                  <a:pt x="4851400" y="45489"/>
                  <a:pt x="4851400" y="101602"/>
                </a:cubicBezTo>
                <a:lnTo>
                  <a:pt x="4851400" y="965198"/>
                </a:lnTo>
                <a:cubicBezTo>
                  <a:pt x="4851400" y="1021311"/>
                  <a:pt x="4805911" y="1066800"/>
                  <a:pt x="4749798" y="1066800"/>
                </a:cubicBezTo>
                <a:lnTo>
                  <a:pt x="50800" y="1066800"/>
                </a:lnTo>
                <a:cubicBezTo>
                  <a:pt x="22744" y="1066800"/>
                  <a:pt x="0" y="1044056"/>
                  <a:pt x="0" y="1016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30196"/>
            </a:srgbClr>
          </a:solidFill>
          <a:ln/>
        </p:spPr>
      </p:sp>
      <p:sp>
        <p:nvSpPr>
          <p:cNvPr id="16" name="Shape 13"/>
          <p:cNvSpPr/>
          <p:nvPr/>
        </p:nvSpPr>
        <p:spPr>
          <a:xfrm>
            <a:off x="5715000" y="7569200"/>
            <a:ext cx="50800" cy="1066800"/>
          </a:xfrm>
          <a:custGeom>
            <a:avLst/>
            <a:gdLst/>
            <a:ahLst/>
            <a:cxnLst/>
            <a:rect l="l" t="t" r="r" b="b"/>
            <a:pathLst>
              <a:path w="50800" h="1066800">
                <a:moveTo>
                  <a:pt x="50800" y="0"/>
                </a:moveTo>
                <a:lnTo>
                  <a:pt x="50800" y="0"/>
                </a:lnTo>
                <a:lnTo>
                  <a:pt x="50800" y="1066800"/>
                </a:lnTo>
                <a:lnTo>
                  <a:pt x="50800" y="1066800"/>
                </a:lnTo>
                <a:cubicBezTo>
                  <a:pt x="22763" y="1066800"/>
                  <a:pt x="0" y="1044037"/>
                  <a:pt x="0" y="1016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7" name="Text 14"/>
          <p:cNvSpPr/>
          <p:nvPr/>
        </p:nvSpPr>
        <p:spPr>
          <a:xfrm>
            <a:off x="5943600" y="7772400"/>
            <a:ext cx="450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Institution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943600" y="8077200"/>
            <a:ext cx="453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Sousse Polytechnic School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10896600" y="7569200"/>
            <a:ext cx="4851400" cy="1066800"/>
          </a:xfrm>
          <a:custGeom>
            <a:avLst/>
            <a:gdLst/>
            <a:ahLst/>
            <a:cxnLst/>
            <a:rect l="l" t="t" r="r" b="b"/>
            <a:pathLst>
              <a:path w="4851400" h="1066800">
                <a:moveTo>
                  <a:pt x="50800" y="0"/>
                </a:moveTo>
                <a:lnTo>
                  <a:pt x="4749798" y="0"/>
                </a:lnTo>
                <a:cubicBezTo>
                  <a:pt x="4805911" y="0"/>
                  <a:pt x="4851400" y="45489"/>
                  <a:pt x="4851400" y="101602"/>
                </a:cubicBezTo>
                <a:lnTo>
                  <a:pt x="4851400" y="965198"/>
                </a:lnTo>
                <a:cubicBezTo>
                  <a:pt x="4851400" y="1021311"/>
                  <a:pt x="4805911" y="1066800"/>
                  <a:pt x="4749798" y="1066800"/>
                </a:cubicBezTo>
                <a:lnTo>
                  <a:pt x="50800" y="1066800"/>
                </a:lnTo>
                <a:cubicBezTo>
                  <a:pt x="22744" y="1066800"/>
                  <a:pt x="0" y="1044056"/>
                  <a:pt x="0" y="1016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30196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10896600" y="7569200"/>
            <a:ext cx="50800" cy="1066800"/>
          </a:xfrm>
          <a:custGeom>
            <a:avLst/>
            <a:gdLst/>
            <a:ahLst/>
            <a:cxnLst/>
            <a:rect l="l" t="t" r="r" b="b"/>
            <a:pathLst>
              <a:path w="50800" h="1066800">
                <a:moveTo>
                  <a:pt x="50800" y="0"/>
                </a:moveTo>
                <a:lnTo>
                  <a:pt x="50800" y="0"/>
                </a:lnTo>
                <a:lnTo>
                  <a:pt x="50800" y="1066800"/>
                </a:lnTo>
                <a:lnTo>
                  <a:pt x="50800" y="1066800"/>
                </a:lnTo>
                <a:cubicBezTo>
                  <a:pt x="22763" y="1066800"/>
                  <a:pt x="0" y="1044037"/>
                  <a:pt x="0" y="1016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1" name="Text 18"/>
          <p:cNvSpPr/>
          <p:nvPr/>
        </p:nvSpPr>
        <p:spPr>
          <a:xfrm>
            <a:off x="11125200" y="7772400"/>
            <a:ext cx="450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Supervisor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1125200" y="8077200"/>
            <a:ext cx="453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Dr. Fatma Sbiaa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" name="Shape 1"/>
          <p:cNvSpPr/>
          <p:nvPr/>
        </p:nvSpPr>
        <p:spPr>
          <a:xfrm>
            <a:off x="550333" y="55033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15875"/>
                </a:moveTo>
                <a:cubicBezTo>
                  <a:pt x="14238" y="15875"/>
                  <a:pt x="0" y="30113"/>
                  <a:pt x="0" y="47625"/>
                </a:cubicBezTo>
                <a:lnTo>
                  <a:pt x="0" y="174625"/>
                </a:lnTo>
                <a:cubicBezTo>
                  <a:pt x="0" y="192137"/>
                  <a:pt x="14238" y="206375"/>
                  <a:pt x="31750" y="206375"/>
                </a:cubicBezTo>
                <a:lnTo>
                  <a:pt x="103188" y="206375"/>
                </a:lnTo>
                <a:lnTo>
                  <a:pt x="95250" y="230188"/>
                </a:lnTo>
                <a:lnTo>
                  <a:pt x="59531" y="230188"/>
                </a:lnTo>
                <a:cubicBezTo>
                  <a:pt x="52933" y="230188"/>
                  <a:pt x="47625" y="235496"/>
                  <a:pt x="47625" y="242094"/>
                </a:cubicBezTo>
                <a:cubicBezTo>
                  <a:pt x="47625" y="248692"/>
                  <a:pt x="52933" y="254000"/>
                  <a:pt x="59531" y="254000"/>
                </a:cubicBezTo>
                <a:lnTo>
                  <a:pt x="194469" y="254000"/>
                </a:lnTo>
                <a:cubicBezTo>
                  <a:pt x="201067" y="254000"/>
                  <a:pt x="206375" y="248692"/>
                  <a:pt x="206375" y="242094"/>
                </a:cubicBezTo>
                <a:cubicBezTo>
                  <a:pt x="206375" y="235496"/>
                  <a:pt x="201067" y="230188"/>
                  <a:pt x="194469" y="230188"/>
                </a:cubicBezTo>
                <a:lnTo>
                  <a:pt x="158750" y="230188"/>
                </a:lnTo>
                <a:lnTo>
                  <a:pt x="150813" y="206375"/>
                </a:lnTo>
                <a:lnTo>
                  <a:pt x="222250" y="206375"/>
                </a:lnTo>
                <a:cubicBezTo>
                  <a:pt x="239762" y="206375"/>
                  <a:pt x="254000" y="192137"/>
                  <a:pt x="254000" y="174625"/>
                </a:cubicBezTo>
                <a:lnTo>
                  <a:pt x="254000" y="47625"/>
                </a:lnTo>
                <a:cubicBezTo>
                  <a:pt x="254000" y="30113"/>
                  <a:pt x="239762" y="15875"/>
                  <a:pt x="222250" y="15875"/>
                </a:cubicBezTo>
                <a:lnTo>
                  <a:pt x="31750" y="15875"/>
                </a:lnTo>
                <a:close/>
                <a:moveTo>
                  <a:pt x="47625" y="47625"/>
                </a:moveTo>
                <a:lnTo>
                  <a:pt x="206375" y="47625"/>
                </a:lnTo>
                <a:cubicBezTo>
                  <a:pt x="215156" y="47625"/>
                  <a:pt x="222250" y="54719"/>
                  <a:pt x="222250" y="63500"/>
                </a:cubicBezTo>
                <a:lnTo>
                  <a:pt x="222250" y="142875"/>
                </a:lnTo>
                <a:cubicBezTo>
                  <a:pt x="222250" y="151656"/>
                  <a:pt x="215156" y="158750"/>
                  <a:pt x="206375" y="158750"/>
                </a:cubicBezTo>
                <a:lnTo>
                  <a:pt x="47625" y="158750"/>
                </a:lnTo>
                <a:cubicBezTo>
                  <a:pt x="38844" y="158750"/>
                  <a:pt x="31750" y="151656"/>
                  <a:pt x="31750" y="142875"/>
                </a:cubicBezTo>
                <a:lnTo>
                  <a:pt x="31750" y="63500"/>
                </a:lnTo>
                <a:cubicBezTo>
                  <a:pt x="31750" y="54719"/>
                  <a:pt x="38844" y="47625"/>
                  <a:pt x="47625" y="47625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" name="Text 2"/>
          <p:cNvSpPr/>
          <p:nvPr/>
        </p:nvSpPr>
        <p:spPr>
          <a:xfrm>
            <a:off x="1058333" y="423333"/>
            <a:ext cx="714375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User Interface &amp; System Demo</a:t>
            </a:r>
            <a:endParaRPr lang="en-US" sz="1600" dirty="0"/>
          </a:p>
        </p:txBody>
      </p:sp>
      <p:sp>
        <p:nvSpPr>
          <p:cNvPr id="5" name="Shape 23">
            <a:extLst>
              <a:ext uri="{FF2B5EF4-FFF2-40B4-BE49-F238E27FC236}">
                <a16:creationId xmlns:a16="http://schemas.microsoft.com/office/drawing/2014/main" id="{10394B66-9FF6-107E-F341-3362D0BFE0F9}"/>
              </a:ext>
            </a:extLst>
          </p:cNvPr>
          <p:cNvSpPr/>
          <p:nvPr/>
        </p:nvSpPr>
        <p:spPr>
          <a:xfrm>
            <a:off x="15392400" y="840415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6" name="Text 24">
            <a:extLst>
              <a:ext uri="{FF2B5EF4-FFF2-40B4-BE49-F238E27FC236}">
                <a16:creationId xmlns:a16="http://schemas.microsoft.com/office/drawing/2014/main" id="{45B0C150-DB75-A9DD-0799-DCECBB66FDB2}"/>
              </a:ext>
            </a:extLst>
          </p:cNvPr>
          <p:cNvSpPr/>
          <p:nvPr/>
        </p:nvSpPr>
        <p:spPr>
          <a:xfrm>
            <a:off x="15341600" y="8404153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</a:t>
            </a:r>
            <a:endParaRPr lang="en-US" sz="1600" dirty="0"/>
          </a:p>
        </p:txBody>
      </p:sp>
      <p:pic>
        <p:nvPicPr>
          <p:cNvPr id="7" name="demo-aquasens_THqOSRDb">
            <a:hlinkClick r:id="" action="ppaction://media"/>
            <a:extLst>
              <a:ext uri="{FF2B5EF4-FFF2-40B4-BE49-F238E27FC236}">
                <a16:creationId xmlns:a16="http://schemas.microsoft.com/office/drawing/2014/main" id="{7F03B724-F6FB-AB03-06CF-0BE46FA66B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61440" y="1535654"/>
            <a:ext cx="13238480" cy="6784434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74282" y="474282"/>
            <a:ext cx="569138" cy="569138"/>
          </a:xfrm>
          <a:custGeom>
            <a:avLst/>
            <a:gdLst/>
            <a:ahLst/>
            <a:cxnLst/>
            <a:rect l="l" t="t" r="r" b="b"/>
            <a:pathLst>
              <a:path w="569138" h="569138">
                <a:moveTo>
                  <a:pt x="94858" y="0"/>
                </a:moveTo>
                <a:lnTo>
                  <a:pt x="474280" y="0"/>
                </a:lnTo>
                <a:cubicBezTo>
                  <a:pt x="526668" y="0"/>
                  <a:pt x="569138" y="42469"/>
                  <a:pt x="569138" y="94858"/>
                </a:cubicBezTo>
                <a:lnTo>
                  <a:pt x="569138" y="474280"/>
                </a:lnTo>
                <a:cubicBezTo>
                  <a:pt x="569138" y="526668"/>
                  <a:pt x="526668" y="569138"/>
                  <a:pt x="474280" y="569138"/>
                </a:cubicBezTo>
                <a:lnTo>
                  <a:pt x="94858" y="569138"/>
                </a:lnTo>
                <a:cubicBezTo>
                  <a:pt x="42469" y="569138"/>
                  <a:pt x="0" y="526668"/>
                  <a:pt x="0" y="474280"/>
                </a:cubicBezTo>
                <a:lnTo>
                  <a:pt x="0" y="94858"/>
                </a:lnTo>
                <a:cubicBezTo>
                  <a:pt x="0" y="42505"/>
                  <a:pt x="42505" y="0"/>
                  <a:pt x="9485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" name="Shape 1"/>
          <p:cNvSpPr/>
          <p:nvPr/>
        </p:nvSpPr>
        <p:spPr>
          <a:xfrm>
            <a:off x="616566" y="616566"/>
            <a:ext cx="284569" cy="284569"/>
          </a:xfrm>
          <a:custGeom>
            <a:avLst/>
            <a:gdLst/>
            <a:ahLst/>
            <a:cxnLst/>
            <a:rect l="l" t="t" r="r" b="b"/>
            <a:pathLst>
              <a:path w="284569" h="284569">
                <a:moveTo>
                  <a:pt x="142284" y="0"/>
                </a:moveTo>
                <a:cubicBezTo>
                  <a:pt x="150455" y="0"/>
                  <a:pt x="157958" y="4502"/>
                  <a:pt x="161849" y="11672"/>
                </a:cubicBezTo>
                <a:lnTo>
                  <a:pt x="281901" y="233991"/>
                </a:lnTo>
                <a:cubicBezTo>
                  <a:pt x="285625" y="240883"/>
                  <a:pt x="285458" y="249220"/>
                  <a:pt x="281456" y="255945"/>
                </a:cubicBezTo>
                <a:cubicBezTo>
                  <a:pt x="277455" y="262670"/>
                  <a:pt x="270174" y="266783"/>
                  <a:pt x="262337" y="266783"/>
                </a:cubicBezTo>
                <a:lnTo>
                  <a:pt x="22232" y="266783"/>
                </a:lnTo>
                <a:cubicBezTo>
                  <a:pt x="14395" y="266783"/>
                  <a:pt x="7170" y="262670"/>
                  <a:pt x="3112" y="255945"/>
                </a:cubicBezTo>
                <a:cubicBezTo>
                  <a:pt x="-945" y="249220"/>
                  <a:pt x="-1056" y="240883"/>
                  <a:pt x="2668" y="233991"/>
                </a:cubicBezTo>
                <a:lnTo>
                  <a:pt x="122720" y="11672"/>
                </a:lnTo>
                <a:cubicBezTo>
                  <a:pt x="126611" y="4502"/>
                  <a:pt x="134114" y="0"/>
                  <a:pt x="142284" y="0"/>
                </a:cubicBezTo>
                <a:close/>
                <a:moveTo>
                  <a:pt x="142284" y="93374"/>
                </a:moveTo>
                <a:cubicBezTo>
                  <a:pt x="134892" y="93374"/>
                  <a:pt x="128945" y="99321"/>
                  <a:pt x="128945" y="106713"/>
                </a:cubicBezTo>
                <a:lnTo>
                  <a:pt x="128945" y="168963"/>
                </a:lnTo>
                <a:cubicBezTo>
                  <a:pt x="128945" y="176355"/>
                  <a:pt x="134892" y="182302"/>
                  <a:pt x="142284" y="182302"/>
                </a:cubicBezTo>
                <a:cubicBezTo>
                  <a:pt x="149677" y="182302"/>
                  <a:pt x="155624" y="176355"/>
                  <a:pt x="155624" y="168963"/>
                </a:cubicBezTo>
                <a:lnTo>
                  <a:pt x="155624" y="106713"/>
                </a:lnTo>
                <a:cubicBezTo>
                  <a:pt x="155624" y="99321"/>
                  <a:pt x="149677" y="93374"/>
                  <a:pt x="142284" y="93374"/>
                </a:cubicBezTo>
                <a:close/>
                <a:moveTo>
                  <a:pt x="157124" y="213427"/>
                </a:moveTo>
                <a:cubicBezTo>
                  <a:pt x="157462" y="207918"/>
                  <a:pt x="154715" y="202678"/>
                  <a:pt x="149993" y="199821"/>
                </a:cubicBezTo>
                <a:cubicBezTo>
                  <a:pt x="145271" y="196965"/>
                  <a:pt x="139354" y="196965"/>
                  <a:pt x="134632" y="199821"/>
                </a:cubicBezTo>
                <a:cubicBezTo>
                  <a:pt x="129910" y="202678"/>
                  <a:pt x="127163" y="207918"/>
                  <a:pt x="127500" y="213427"/>
                </a:cubicBezTo>
                <a:cubicBezTo>
                  <a:pt x="127163" y="218935"/>
                  <a:pt x="129910" y="224176"/>
                  <a:pt x="134632" y="227032"/>
                </a:cubicBezTo>
                <a:cubicBezTo>
                  <a:pt x="139354" y="229888"/>
                  <a:pt x="145271" y="229888"/>
                  <a:pt x="149993" y="227032"/>
                </a:cubicBezTo>
                <a:cubicBezTo>
                  <a:pt x="154715" y="224176"/>
                  <a:pt x="157462" y="218935"/>
                  <a:pt x="157124" y="213427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" name="Text 2"/>
          <p:cNvSpPr/>
          <p:nvPr/>
        </p:nvSpPr>
        <p:spPr>
          <a:xfrm>
            <a:off x="1185704" y="474282"/>
            <a:ext cx="6841511" cy="56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481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Limitations &amp; Future Work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74282" y="1304274"/>
            <a:ext cx="7505505" cy="6462086"/>
          </a:xfrm>
          <a:custGeom>
            <a:avLst/>
            <a:gdLst/>
            <a:ahLst/>
            <a:cxnLst/>
            <a:rect l="l" t="t" r="r" b="b"/>
            <a:pathLst>
              <a:path w="7505505" h="6462086">
                <a:moveTo>
                  <a:pt x="47428" y="0"/>
                </a:moveTo>
                <a:lnTo>
                  <a:pt x="7458077" y="0"/>
                </a:lnTo>
                <a:cubicBezTo>
                  <a:pt x="7484271" y="0"/>
                  <a:pt x="7505505" y="21234"/>
                  <a:pt x="7505505" y="47428"/>
                </a:cubicBezTo>
                <a:lnTo>
                  <a:pt x="7505505" y="6367223"/>
                </a:lnTo>
                <a:cubicBezTo>
                  <a:pt x="7505505" y="6419614"/>
                  <a:pt x="7463034" y="6462086"/>
                  <a:pt x="7410642" y="6462086"/>
                </a:cubicBezTo>
                <a:lnTo>
                  <a:pt x="94863" y="6462086"/>
                </a:lnTo>
                <a:cubicBezTo>
                  <a:pt x="42472" y="6462086"/>
                  <a:pt x="0" y="6419614"/>
                  <a:pt x="0" y="6367223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74282" y="1304274"/>
            <a:ext cx="7505505" cy="47428"/>
          </a:xfrm>
          <a:custGeom>
            <a:avLst/>
            <a:gdLst/>
            <a:ahLst/>
            <a:cxnLst/>
            <a:rect l="l" t="t" r="r" b="b"/>
            <a:pathLst>
              <a:path w="7505505" h="47428">
                <a:moveTo>
                  <a:pt x="47428" y="0"/>
                </a:moveTo>
                <a:lnTo>
                  <a:pt x="7458077" y="0"/>
                </a:lnTo>
                <a:cubicBezTo>
                  <a:pt x="7484271" y="0"/>
                  <a:pt x="7505505" y="21234"/>
                  <a:pt x="7505505" y="47428"/>
                </a:cubicBezTo>
                <a:lnTo>
                  <a:pt x="7505505" y="47428"/>
                </a:lnTo>
                <a:lnTo>
                  <a:pt x="0" y="47428"/>
                </a:ln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" name="Shape 5"/>
          <p:cNvSpPr/>
          <p:nvPr/>
        </p:nvSpPr>
        <p:spPr>
          <a:xfrm>
            <a:off x="794422" y="1659835"/>
            <a:ext cx="284569" cy="284569"/>
          </a:xfrm>
          <a:custGeom>
            <a:avLst/>
            <a:gdLst/>
            <a:ahLst/>
            <a:cxnLst/>
            <a:rect l="l" t="t" r="r" b="b"/>
            <a:pathLst>
              <a:path w="284569" h="284569">
                <a:moveTo>
                  <a:pt x="142284" y="284569"/>
                </a:moveTo>
                <a:cubicBezTo>
                  <a:pt x="220813" y="284569"/>
                  <a:pt x="284569" y="220813"/>
                  <a:pt x="284569" y="142284"/>
                </a:cubicBezTo>
                <a:cubicBezTo>
                  <a:pt x="284569" y="63756"/>
                  <a:pt x="220813" y="0"/>
                  <a:pt x="142284" y="0"/>
                </a:cubicBezTo>
                <a:cubicBezTo>
                  <a:pt x="63756" y="0"/>
                  <a:pt x="0" y="63756"/>
                  <a:pt x="0" y="142284"/>
                </a:cubicBezTo>
                <a:cubicBezTo>
                  <a:pt x="0" y="220813"/>
                  <a:pt x="63756" y="284569"/>
                  <a:pt x="142284" y="284569"/>
                </a:cubicBezTo>
                <a:close/>
                <a:moveTo>
                  <a:pt x="142284" y="75589"/>
                </a:moveTo>
                <a:cubicBezTo>
                  <a:pt x="149677" y="75589"/>
                  <a:pt x="155624" y="81536"/>
                  <a:pt x="155624" y="88928"/>
                </a:cubicBezTo>
                <a:lnTo>
                  <a:pt x="155624" y="151177"/>
                </a:lnTo>
                <a:cubicBezTo>
                  <a:pt x="155624" y="158569"/>
                  <a:pt x="149677" y="164516"/>
                  <a:pt x="142284" y="164516"/>
                </a:cubicBezTo>
                <a:cubicBezTo>
                  <a:pt x="134892" y="164516"/>
                  <a:pt x="128945" y="158569"/>
                  <a:pt x="128945" y="151177"/>
                </a:cubicBezTo>
                <a:lnTo>
                  <a:pt x="128945" y="88928"/>
                </a:lnTo>
                <a:cubicBezTo>
                  <a:pt x="128945" y="81536"/>
                  <a:pt x="134892" y="75589"/>
                  <a:pt x="142284" y="75589"/>
                </a:cubicBezTo>
                <a:close/>
                <a:moveTo>
                  <a:pt x="127445" y="195641"/>
                </a:moveTo>
                <a:cubicBezTo>
                  <a:pt x="127107" y="190133"/>
                  <a:pt x="129854" y="184892"/>
                  <a:pt x="134576" y="182036"/>
                </a:cubicBezTo>
                <a:cubicBezTo>
                  <a:pt x="139298" y="179179"/>
                  <a:pt x="145215" y="179179"/>
                  <a:pt x="149937" y="182036"/>
                </a:cubicBezTo>
                <a:cubicBezTo>
                  <a:pt x="154659" y="184892"/>
                  <a:pt x="157406" y="190133"/>
                  <a:pt x="157069" y="195641"/>
                </a:cubicBezTo>
                <a:cubicBezTo>
                  <a:pt x="157406" y="201150"/>
                  <a:pt x="154659" y="206390"/>
                  <a:pt x="149937" y="209247"/>
                </a:cubicBezTo>
                <a:cubicBezTo>
                  <a:pt x="145215" y="212103"/>
                  <a:pt x="139298" y="212103"/>
                  <a:pt x="134576" y="209247"/>
                </a:cubicBezTo>
                <a:cubicBezTo>
                  <a:pt x="129854" y="206390"/>
                  <a:pt x="127107" y="201150"/>
                  <a:pt x="127445" y="195641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8" name="Text 6"/>
          <p:cNvSpPr/>
          <p:nvPr/>
        </p:nvSpPr>
        <p:spPr>
          <a:xfrm>
            <a:off x="1114562" y="1612557"/>
            <a:ext cx="6722941" cy="379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41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Current Limitations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82565" y="2181545"/>
            <a:ext cx="6912654" cy="1280560"/>
          </a:xfrm>
          <a:custGeom>
            <a:avLst/>
            <a:gdLst/>
            <a:ahLst/>
            <a:cxnLst/>
            <a:rect l="l" t="t" r="r" b="b"/>
            <a:pathLst>
              <a:path w="6912654" h="1280560">
                <a:moveTo>
                  <a:pt x="47428" y="0"/>
                </a:moveTo>
                <a:lnTo>
                  <a:pt x="6817802" y="0"/>
                </a:lnTo>
                <a:cubicBezTo>
                  <a:pt x="6870187" y="0"/>
                  <a:pt x="6912654" y="42466"/>
                  <a:pt x="6912654" y="94851"/>
                </a:cubicBezTo>
                <a:lnTo>
                  <a:pt x="6912654" y="1185709"/>
                </a:lnTo>
                <a:cubicBezTo>
                  <a:pt x="6912654" y="1238094"/>
                  <a:pt x="6870187" y="1280560"/>
                  <a:pt x="6817802" y="1280560"/>
                </a:cubicBezTo>
                <a:lnTo>
                  <a:pt x="47428" y="1280560"/>
                </a:lnTo>
                <a:cubicBezTo>
                  <a:pt x="21234" y="1280560"/>
                  <a:pt x="0" y="1259326"/>
                  <a:pt x="0" y="1233132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782565" y="2181545"/>
            <a:ext cx="47428" cy="1280560"/>
          </a:xfrm>
          <a:custGeom>
            <a:avLst/>
            <a:gdLst/>
            <a:ahLst/>
            <a:cxnLst/>
            <a:rect l="l" t="t" r="r" b="b"/>
            <a:pathLst>
              <a:path w="47428" h="1280560">
                <a:moveTo>
                  <a:pt x="47428" y="0"/>
                </a:moveTo>
                <a:lnTo>
                  <a:pt x="47428" y="0"/>
                </a:lnTo>
                <a:lnTo>
                  <a:pt x="47428" y="1280560"/>
                </a:lnTo>
                <a:lnTo>
                  <a:pt x="47428" y="1280560"/>
                </a:lnTo>
                <a:cubicBezTo>
                  <a:pt x="21234" y="1280560"/>
                  <a:pt x="0" y="1259326"/>
                  <a:pt x="0" y="1233132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1" name="Shape 9"/>
          <p:cNvSpPr/>
          <p:nvPr/>
        </p:nvSpPr>
        <p:spPr>
          <a:xfrm>
            <a:off x="995991" y="2394971"/>
            <a:ext cx="142284" cy="189713"/>
          </a:xfrm>
          <a:custGeom>
            <a:avLst/>
            <a:gdLst/>
            <a:ahLst/>
            <a:cxnLst/>
            <a:rect l="l" t="t" r="r" b="b"/>
            <a:pathLst>
              <a:path w="142284" h="189713">
                <a:moveTo>
                  <a:pt x="0" y="69882"/>
                </a:moveTo>
                <a:cubicBezTo>
                  <a:pt x="0" y="31273"/>
                  <a:pt x="31866" y="0"/>
                  <a:pt x="71142" y="0"/>
                </a:cubicBezTo>
                <a:cubicBezTo>
                  <a:pt x="110419" y="0"/>
                  <a:pt x="142284" y="31273"/>
                  <a:pt x="142284" y="69882"/>
                </a:cubicBezTo>
                <a:cubicBezTo>
                  <a:pt x="142284" y="114087"/>
                  <a:pt x="97746" y="167073"/>
                  <a:pt x="79146" y="187267"/>
                </a:cubicBezTo>
                <a:cubicBezTo>
                  <a:pt x="74773" y="192010"/>
                  <a:pt x="67474" y="192010"/>
                  <a:pt x="63102" y="187267"/>
                </a:cubicBezTo>
                <a:cubicBezTo>
                  <a:pt x="44501" y="167073"/>
                  <a:pt x="-37" y="114087"/>
                  <a:pt x="-37" y="69882"/>
                </a:cubicBezTo>
                <a:close/>
                <a:moveTo>
                  <a:pt x="71142" y="94856"/>
                </a:moveTo>
                <a:cubicBezTo>
                  <a:pt x="84230" y="94856"/>
                  <a:pt x="94856" y="84230"/>
                  <a:pt x="94856" y="71142"/>
                </a:cubicBezTo>
                <a:cubicBezTo>
                  <a:pt x="94856" y="58054"/>
                  <a:pt x="84230" y="47428"/>
                  <a:pt x="71142" y="47428"/>
                </a:cubicBezTo>
                <a:cubicBezTo>
                  <a:pt x="58054" y="47428"/>
                  <a:pt x="47428" y="58054"/>
                  <a:pt x="47428" y="71142"/>
                </a:cubicBezTo>
                <a:cubicBezTo>
                  <a:pt x="47428" y="84230"/>
                  <a:pt x="58054" y="94856"/>
                  <a:pt x="71142" y="94856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2" name="Text 10"/>
          <p:cNvSpPr/>
          <p:nvPr/>
        </p:nvSpPr>
        <p:spPr>
          <a:xfrm>
            <a:off x="1280560" y="2323829"/>
            <a:ext cx="2312123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1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Region-Specific Dataset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48563" y="2750682"/>
            <a:ext cx="6699227" cy="56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4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Training data may not generalize to all geographical regions with different climates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82565" y="3604389"/>
            <a:ext cx="6912654" cy="995991"/>
          </a:xfrm>
          <a:custGeom>
            <a:avLst/>
            <a:gdLst/>
            <a:ahLst/>
            <a:cxnLst/>
            <a:rect l="l" t="t" r="r" b="b"/>
            <a:pathLst>
              <a:path w="6912654" h="995991">
                <a:moveTo>
                  <a:pt x="47428" y="0"/>
                </a:moveTo>
                <a:lnTo>
                  <a:pt x="6817795" y="0"/>
                </a:lnTo>
                <a:cubicBezTo>
                  <a:pt x="6870184" y="0"/>
                  <a:pt x="6912654" y="42469"/>
                  <a:pt x="6912654" y="94858"/>
                </a:cubicBezTo>
                <a:lnTo>
                  <a:pt x="6912654" y="901133"/>
                </a:lnTo>
                <a:cubicBezTo>
                  <a:pt x="6912654" y="953522"/>
                  <a:pt x="6870184" y="995991"/>
                  <a:pt x="6817795" y="995991"/>
                </a:cubicBezTo>
                <a:lnTo>
                  <a:pt x="47428" y="995991"/>
                </a:lnTo>
                <a:cubicBezTo>
                  <a:pt x="21234" y="995991"/>
                  <a:pt x="0" y="974757"/>
                  <a:pt x="0" y="948563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782565" y="3604389"/>
            <a:ext cx="47428" cy="995991"/>
          </a:xfrm>
          <a:custGeom>
            <a:avLst/>
            <a:gdLst/>
            <a:ahLst/>
            <a:cxnLst/>
            <a:rect l="l" t="t" r="r" b="b"/>
            <a:pathLst>
              <a:path w="47428" h="995991">
                <a:moveTo>
                  <a:pt x="47428" y="0"/>
                </a:moveTo>
                <a:lnTo>
                  <a:pt x="47428" y="0"/>
                </a:lnTo>
                <a:lnTo>
                  <a:pt x="47428" y="995991"/>
                </a:lnTo>
                <a:lnTo>
                  <a:pt x="47428" y="995991"/>
                </a:lnTo>
                <a:cubicBezTo>
                  <a:pt x="21234" y="995991"/>
                  <a:pt x="0" y="974757"/>
                  <a:pt x="0" y="948563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6" name="Shape 14"/>
          <p:cNvSpPr/>
          <p:nvPr/>
        </p:nvSpPr>
        <p:spPr>
          <a:xfrm>
            <a:off x="960420" y="3817816"/>
            <a:ext cx="213427" cy="189713"/>
          </a:xfrm>
          <a:custGeom>
            <a:avLst/>
            <a:gdLst/>
            <a:ahLst/>
            <a:cxnLst/>
            <a:rect l="l" t="t" r="r" b="b"/>
            <a:pathLst>
              <a:path w="213427" h="189713">
                <a:moveTo>
                  <a:pt x="168074" y="-5484"/>
                </a:moveTo>
                <a:cubicBezTo>
                  <a:pt x="169889" y="-4743"/>
                  <a:pt x="171223" y="-3112"/>
                  <a:pt x="171594" y="-1186"/>
                </a:cubicBezTo>
                <a:lnTo>
                  <a:pt x="177856" y="29643"/>
                </a:lnTo>
                <a:lnTo>
                  <a:pt x="208684" y="35868"/>
                </a:lnTo>
                <a:cubicBezTo>
                  <a:pt x="210611" y="36275"/>
                  <a:pt x="212204" y="37572"/>
                  <a:pt x="212982" y="39388"/>
                </a:cubicBezTo>
                <a:cubicBezTo>
                  <a:pt x="213760" y="41203"/>
                  <a:pt x="213538" y="43278"/>
                  <a:pt x="212463" y="44909"/>
                </a:cubicBezTo>
                <a:lnTo>
                  <a:pt x="195085" y="71105"/>
                </a:lnTo>
                <a:lnTo>
                  <a:pt x="212463" y="97302"/>
                </a:lnTo>
                <a:cubicBezTo>
                  <a:pt x="213538" y="98932"/>
                  <a:pt x="213760" y="101007"/>
                  <a:pt x="212982" y="102823"/>
                </a:cubicBezTo>
                <a:cubicBezTo>
                  <a:pt x="212204" y="104638"/>
                  <a:pt x="210611" y="105972"/>
                  <a:pt x="208684" y="106343"/>
                </a:cubicBezTo>
                <a:lnTo>
                  <a:pt x="185637" y="111049"/>
                </a:lnTo>
                <a:cubicBezTo>
                  <a:pt x="181227" y="107825"/>
                  <a:pt x="176336" y="105268"/>
                  <a:pt x="171038" y="103490"/>
                </a:cubicBezTo>
                <a:cubicBezTo>
                  <a:pt x="170111" y="98784"/>
                  <a:pt x="168518" y="94338"/>
                  <a:pt x="166332" y="90262"/>
                </a:cubicBezTo>
                <a:cubicBezTo>
                  <a:pt x="169852" y="84741"/>
                  <a:pt x="171927" y="78182"/>
                  <a:pt x="171927" y="71105"/>
                </a:cubicBezTo>
                <a:cubicBezTo>
                  <a:pt x="171927" y="51467"/>
                  <a:pt x="155994" y="35534"/>
                  <a:pt x="136356" y="35534"/>
                </a:cubicBezTo>
                <a:cubicBezTo>
                  <a:pt x="118607" y="35534"/>
                  <a:pt x="103897" y="48540"/>
                  <a:pt x="101229" y="65510"/>
                </a:cubicBezTo>
                <a:cubicBezTo>
                  <a:pt x="91410" y="57988"/>
                  <a:pt x="79183" y="53468"/>
                  <a:pt x="65881" y="53320"/>
                </a:cubicBezTo>
                <a:lnTo>
                  <a:pt x="60286" y="44909"/>
                </a:lnTo>
                <a:cubicBezTo>
                  <a:pt x="59211" y="43278"/>
                  <a:pt x="58989" y="41203"/>
                  <a:pt x="59767" y="39388"/>
                </a:cubicBezTo>
                <a:cubicBezTo>
                  <a:pt x="60545" y="37572"/>
                  <a:pt x="62138" y="36238"/>
                  <a:pt x="64065" y="35868"/>
                </a:cubicBezTo>
                <a:lnTo>
                  <a:pt x="94856" y="29643"/>
                </a:lnTo>
                <a:lnTo>
                  <a:pt x="101081" y="-1186"/>
                </a:lnTo>
                <a:cubicBezTo>
                  <a:pt x="101489" y="-3112"/>
                  <a:pt x="102786" y="-4706"/>
                  <a:pt x="104601" y="-5484"/>
                </a:cubicBezTo>
                <a:cubicBezTo>
                  <a:pt x="106417" y="-6262"/>
                  <a:pt x="108492" y="-6040"/>
                  <a:pt x="110122" y="-4965"/>
                </a:cubicBezTo>
                <a:lnTo>
                  <a:pt x="136356" y="12450"/>
                </a:lnTo>
                <a:lnTo>
                  <a:pt x="162553" y="-4928"/>
                </a:lnTo>
                <a:cubicBezTo>
                  <a:pt x="164183" y="-6003"/>
                  <a:pt x="166258" y="-6225"/>
                  <a:pt x="168074" y="-5447"/>
                </a:cubicBezTo>
                <a:close/>
                <a:moveTo>
                  <a:pt x="154142" y="71142"/>
                </a:moveTo>
                <a:cubicBezTo>
                  <a:pt x="154142" y="72550"/>
                  <a:pt x="153993" y="73921"/>
                  <a:pt x="153660" y="75255"/>
                </a:cubicBezTo>
                <a:cubicBezTo>
                  <a:pt x="145619" y="68956"/>
                  <a:pt x="135504" y="65214"/>
                  <a:pt x="124499" y="65214"/>
                </a:cubicBezTo>
                <a:cubicBezTo>
                  <a:pt x="122794" y="65214"/>
                  <a:pt x="121127" y="65288"/>
                  <a:pt x="119497" y="65473"/>
                </a:cubicBezTo>
                <a:cubicBezTo>
                  <a:pt x="121868" y="58433"/>
                  <a:pt x="128538" y="53357"/>
                  <a:pt x="136356" y="53357"/>
                </a:cubicBezTo>
                <a:cubicBezTo>
                  <a:pt x="146175" y="53357"/>
                  <a:pt x="154142" y="61323"/>
                  <a:pt x="154142" y="71142"/>
                </a:cubicBezTo>
                <a:close/>
                <a:moveTo>
                  <a:pt x="35571" y="189713"/>
                </a:moveTo>
                <a:cubicBezTo>
                  <a:pt x="15933" y="189713"/>
                  <a:pt x="0" y="173780"/>
                  <a:pt x="0" y="154142"/>
                </a:cubicBezTo>
                <a:cubicBezTo>
                  <a:pt x="0" y="138394"/>
                  <a:pt x="10227" y="125018"/>
                  <a:pt x="24418" y="120349"/>
                </a:cubicBezTo>
                <a:cubicBezTo>
                  <a:pt x="23936" y="117866"/>
                  <a:pt x="23714" y="115273"/>
                  <a:pt x="23714" y="112642"/>
                </a:cubicBezTo>
                <a:cubicBezTo>
                  <a:pt x="23714" y="89706"/>
                  <a:pt x="42278" y="71142"/>
                  <a:pt x="65214" y="71142"/>
                </a:cubicBezTo>
                <a:cubicBezTo>
                  <a:pt x="81184" y="71142"/>
                  <a:pt x="95042" y="80146"/>
                  <a:pt x="101971" y="93374"/>
                </a:cubicBezTo>
                <a:cubicBezTo>
                  <a:pt x="107417" y="87038"/>
                  <a:pt x="115495" y="82999"/>
                  <a:pt x="124499" y="82999"/>
                </a:cubicBezTo>
                <a:cubicBezTo>
                  <a:pt x="140876" y="82999"/>
                  <a:pt x="154142" y="96264"/>
                  <a:pt x="154142" y="112642"/>
                </a:cubicBezTo>
                <a:cubicBezTo>
                  <a:pt x="154142" y="114680"/>
                  <a:pt x="153919" y="116644"/>
                  <a:pt x="153549" y="118570"/>
                </a:cubicBezTo>
                <a:cubicBezTo>
                  <a:pt x="153734" y="118570"/>
                  <a:pt x="153956" y="118570"/>
                  <a:pt x="154142" y="118570"/>
                </a:cubicBezTo>
                <a:cubicBezTo>
                  <a:pt x="173780" y="118570"/>
                  <a:pt x="189713" y="134503"/>
                  <a:pt x="189713" y="154142"/>
                </a:cubicBezTo>
                <a:cubicBezTo>
                  <a:pt x="189713" y="173780"/>
                  <a:pt x="173780" y="189713"/>
                  <a:pt x="154142" y="189713"/>
                </a:cubicBezTo>
                <a:lnTo>
                  <a:pt x="35571" y="189713"/>
                </a:ln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7" name="Text 15"/>
          <p:cNvSpPr/>
          <p:nvPr/>
        </p:nvSpPr>
        <p:spPr>
          <a:xfrm>
            <a:off x="1280560" y="3746674"/>
            <a:ext cx="2252837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1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Real-Time Weather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48563" y="4173527"/>
            <a:ext cx="6699227" cy="284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4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relies on user input, not connected to live weather APIs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82565" y="4742665"/>
            <a:ext cx="6912654" cy="995991"/>
          </a:xfrm>
          <a:custGeom>
            <a:avLst/>
            <a:gdLst/>
            <a:ahLst/>
            <a:cxnLst/>
            <a:rect l="l" t="t" r="r" b="b"/>
            <a:pathLst>
              <a:path w="6912654" h="995991">
                <a:moveTo>
                  <a:pt x="47428" y="0"/>
                </a:moveTo>
                <a:lnTo>
                  <a:pt x="6817795" y="0"/>
                </a:lnTo>
                <a:cubicBezTo>
                  <a:pt x="6870184" y="0"/>
                  <a:pt x="6912654" y="42469"/>
                  <a:pt x="6912654" y="94858"/>
                </a:cubicBezTo>
                <a:lnTo>
                  <a:pt x="6912654" y="901133"/>
                </a:lnTo>
                <a:cubicBezTo>
                  <a:pt x="6912654" y="953522"/>
                  <a:pt x="6870184" y="995991"/>
                  <a:pt x="6817795" y="995991"/>
                </a:cubicBezTo>
                <a:lnTo>
                  <a:pt x="47428" y="995991"/>
                </a:lnTo>
                <a:cubicBezTo>
                  <a:pt x="21234" y="995991"/>
                  <a:pt x="0" y="974757"/>
                  <a:pt x="0" y="948563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782565" y="4742665"/>
            <a:ext cx="47428" cy="995991"/>
          </a:xfrm>
          <a:custGeom>
            <a:avLst/>
            <a:gdLst/>
            <a:ahLst/>
            <a:cxnLst/>
            <a:rect l="l" t="t" r="r" b="b"/>
            <a:pathLst>
              <a:path w="47428" h="995991">
                <a:moveTo>
                  <a:pt x="47428" y="0"/>
                </a:moveTo>
                <a:lnTo>
                  <a:pt x="47428" y="0"/>
                </a:lnTo>
                <a:lnTo>
                  <a:pt x="47428" y="995991"/>
                </a:lnTo>
                <a:lnTo>
                  <a:pt x="47428" y="995991"/>
                </a:lnTo>
                <a:cubicBezTo>
                  <a:pt x="21234" y="995991"/>
                  <a:pt x="0" y="974757"/>
                  <a:pt x="0" y="948563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1" name="Shape 19"/>
          <p:cNvSpPr/>
          <p:nvPr/>
        </p:nvSpPr>
        <p:spPr>
          <a:xfrm>
            <a:off x="972277" y="4956092"/>
            <a:ext cx="189713" cy="189713"/>
          </a:xfrm>
          <a:custGeom>
            <a:avLst/>
            <a:gdLst/>
            <a:ahLst/>
            <a:cxnLst/>
            <a:rect l="l" t="t" r="r" b="b"/>
            <a:pathLst>
              <a:path w="189713" h="189713">
                <a:moveTo>
                  <a:pt x="94856" y="189713"/>
                </a:moveTo>
                <a:cubicBezTo>
                  <a:pt x="147209" y="189713"/>
                  <a:pt x="189713" y="147209"/>
                  <a:pt x="189713" y="94856"/>
                </a:cubicBezTo>
                <a:cubicBezTo>
                  <a:pt x="189713" y="42504"/>
                  <a:pt x="147209" y="0"/>
                  <a:pt x="94856" y="0"/>
                </a:cubicBezTo>
                <a:cubicBezTo>
                  <a:pt x="42504" y="0"/>
                  <a:pt x="0" y="42504"/>
                  <a:pt x="0" y="94856"/>
                </a:cubicBezTo>
                <a:cubicBezTo>
                  <a:pt x="0" y="147209"/>
                  <a:pt x="42504" y="189713"/>
                  <a:pt x="94856" y="189713"/>
                </a:cubicBezTo>
                <a:close/>
                <a:moveTo>
                  <a:pt x="82999" y="71142"/>
                </a:moveTo>
                <a:lnTo>
                  <a:pt x="82999" y="118570"/>
                </a:lnTo>
                <a:cubicBezTo>
                  <a:pt x="82999" y="125129"/>
                  <a:pt x="77701" y="130427"/>
                  <a:pt x="71142" y="130427"/>
                </a:cubicBezTo>
                <a:cubicBezTo>
                  <a:pt x="64584" y="130427"/>
                  <a:pt x="59285" y="125129"/>
                  <a:pt x="59285" y="118570"/>
                </a:cubicBezTo>
                <a:lnTo>
                  <a:pt x="59285" y="71142"/>
                </a:lnTo>
                <a:cubicBezTo>
                  <a:pt x="59285" y="64584"/>
                  <a:pt x="64584" y="59285"/>
                  <a:pt x="71142" y="59285"/>
                </a:cubicBezTo>
                <a:cubicBezTo>
                  <a:pt x="77701" y="59285"/>
                  <a:pt x="82999" y="64584"/>
                  <a:pt x="82999" y="71142"/>
                </a:cubicBezTo>
                <a:close/>
                <a:moveTo>
                  <a:pt x="130427" y="71142"/>
                </a:moveTo>
                <a:lnTo>
                  <a:pt x="130427" y="118570"/>
                </a:lnTo>
                <a:cubicBezTo>
                  <a:pt x="130427" y="125129"/>
                  <a:pt x="125129" y="130427"/>
                  <a:pt x="118570" y="130427"/>
                </a:cubicBezTo>
                <a:cubicBezTo>
                  <a:pt x="112012" y="130427"/>
                  <a:pt x="106713" y="125129"/>
                  <a:pt x="106713" y="118570"/>
                </a:cubicBezTo>
                <a:lnTo>
                  <a:pt x="106713" y="71142"/>
                </a:lnTo>
                <a:cubicBezTo>
                  <a:pt x="106713" y="64584"/>
                  <a:pt x="112012" y="59285"/>
                  <a:pt x="118570" y="59285"/>
                </a:cubicBezTo>
                <a:cubicBezTo>
                  <a:pt x="125129" y="59285"/>
                  <a:pt x="130427" y="64584"/>
                  <a:pt x="130427" y="71142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2" name="Text 20"/>
          <p:cNvSpPr/>
          <p:nvPr/>
        </p:nvSpPr>
        <p:spPr>
          <a:xfrm>
            <a:off x="1280560" y="4884949"/>
            <a:ext cx="1256846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1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Static Model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48563" y="5311803"/>
            <a:ext cx="6699227" cy="284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4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doesn't auto-update with new data; requires manual retraining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277695" y="1290046"/>
            <a:ext cx="7488906" cy="6469200"/>
          </a:xfrm>
          <a:custGeom>
            <a:avLst/>
            <a:gdLst/>
            <a:ahLst/>
            <a:cxnLst/>
            <a:rect l="l" t="t" r="r" b="b"/>
            <a:pathLst>
              <a:path w="7488906" h="6469200">
                <a:moveTo>
                  <a:pt x="94838" y="0"/>
                </a:moveTo>
                <a:lnTo>
                  <a:pt x="7394067" y="0"/>
                </a:lnTo>
                <a:cubicBezTo>
                  <a:pt x="7446445" y="0"/>
                  <a:pt x="7488906" y="42461"/>
                  <a:pt x="7488906" y="94838"/>
                </a:cubicBezTo>
                <a:lnTo>
                  <a:pt x="7488906" y="6374362"/>
                </a:lnTo>
                <a:cubicBezTo>
                  <a:pt x="7488906" y="6426740"/>
                  <a:pt x="7446445" y="6469200"/>
                  <a:pt x="7394067" y="6469200"/>
                </a:cubicBezTo>
                <a:lnTo>
                  <a:pt x="94838" y="6469200"/>
                </a:lnTo>
                <a:cubicBezTo>
                  <a:pt x="42461" y="6469200"/>
                  <a:pt x="0" y="6426740"/>
                  <a:pt x="0" y="6374362"/>
                </a:cubicBezTo>
                <a:lnTo>
                  <a:pt x="0" y="94838"/>
                </a:lnTo>
                <a:cubicBezTo>
                  <a:pt x="0" y="42461"/>
                  <a:pt x="42461" y="0"/>
                  <a:pt x="94838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 w="20320">
            <a:solidFill>
              <a:srgbClr val="68D391"/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8607321" y="1631385"/>
            <a:ext cx="284569" cy="284569"/>
          </a:xfrm>
          <a:custGeom>
            <a:avLst/>
            <a:gdLst/>
            <a:ahLst/>
            <a:cxnLst/>
            <a:rect l="l" t="t" r="r" b="b"/>
            <a:pathLst>
              <a:path w="284569" h="284569">
                <a:moveTo>
                  <a:pt x="71142" y="177856"/>
                </a:moveTo>
                <a:lnTo>
                  <a:pt x="13617" y="177856"/>
                </a:lnTo>
                <a:cubicBezTo>
                  <a:pt x="-222" y="177856"/>
                  <a:pt x="-8726" y="162793"/>
                  <a:pt x="-1612" y="150899"/>
                </a:cubicBezTo>
                <a:lnTo>
                  <a:pt x="27790" y="101878"/>
                </a:lnTo>
                <a:cubicBezTo>
                  <a:pt x="32625" y="93819"/>
                  <a:pt x="41296" y="88928"/>
                  <a:pt x="50689" y="88928"/>
                </a:cubicBezTo>
                <a:lnTo>
                  <a:pt x="103490" y="88928"/>
                </a:lnTo>
                <a:cubicBezTo>
                  <a:pt x="145786" y="17285"/>
                  <a:pt x="208869" y="13673"/>
                  <a:pt x="251054" y="19842"/>
                </a:cubicBezTo>
                <a:cubicBezTo>
                  <a:pt x="258168" y="20898"/>
                  <a:pt x="263726" y="26456"/>
                  <a:pt x="264727" y="33515"/>
                </a:cubicBezTo>
                <a:cubicBezTo>
                  <a:pt x="270896" y="75700"/>
                  <a:pt x="267284" y="138783"/>
                  <a:pt x="195641" y="181079"/>
                </a:cubicBezTo>
                <a:lnTo>
                  <a:pt x="195641" y="233880"/>
                </a:lnTo>
                <a:cubicBezTo>
                  <a:pt x="195641" y="243273"/>
                  <a:pt x="190750" y="251944"/>
                  <a:pt x="182691" y="256779"/>
                </a:cubicBezTo>
                <a:lnTo>
                  <a:pt x="133670" y="286181"/>
                </a:lnTo>
                <a:cubicBezTo>
                  <a:pt x="121831" y="293295"/>
                  <a:pt x="106713" y="284736"/>
                  <a:pt x="106713" y="270952"/>
                </a:cubicBezTo>
                <a:lnTo>
                  <a:pt x="106713" y="213427"/>
                </a:lnTo>
                <a:cubicBezTo>
                  <a:pt x="106713" y="193807"/>
                  <a:pt x="90762" y="177856"/>
                  <a:pt x="71142" y="177856"/>
                </a:cubicBezTo>
                <a:lnTo>
                  <a:pt x="71087" y="177856"/>
                </a:lnTo>
                <a:close/>
                <a:moveTo>
                  <a:pt x="222319" y="88928"/>
                </a:moveTo>
                <a:cubicBezTo>
                  <a:pt x="222319" y="74204"/>
                  <a:pt x="210365" y="62249"/>
                  <a:pt x="195641" y="62249"/>
                </a:cubicBezTo>
                <a:cubicBezTo>
                  <a:pt x="180917" y="62249"/>
                  <a:pt x="168963" y="74204"/>
                  <a:pt x="168963" y="88928"/>
                </a:cubicBezTo>
                <a:cubicBezTo>
                  <a:pt x="168963" y="103652"/>
                  <a:pt x="180917" y="115606"/>
                  <a:pt x="195641" y="115606"/>
                </a:cubicBezTo>
                <a:cubicBezTo>
                  <a:pt x="210365" y="115606"/>
                  <a:pt x="222319" y="103652"/>
                  <a:pt x="222319" y="88928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6" name="Text 24"/>
          <p:cNvSpPr/>
          <p:nvPr/>
        </p:nvSpPr>
        <p:spPr>
          <a:xfrm>
            <a:off x="8927461" y="1584107"/>
            <a:ext cx="6687370" cy="379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41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Future Enhancements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595464" y="2153095"/>
            <a:ext cx="6877082" cy="948563"/>
          </a:xfrm>
          <a:custGeom>
            <a:avLst/>
            <a:gdLst/>
            <a:ahLst/>
            <a:cxnLst/>
            <a:rect l="l" t="t" r="r" b="b"/>
            <a:pathLst>
              <a:path w="6877082" h="948563">
                <a:moveTo>
                  <a:pt x="47428" y="0"/>
                </a:moveTo>
                <a:lnTo>
                  <a:pt x="6782226" y="0"/>
                </a:lnTo>
                <a:cubicBezTo>
                  <a:pt x="6834614" y="0"/>
                  <a:pt x="6877082" y="42469"/>
                  <a:pt x="6877082" y="94856"/>
                </a:cubicBezTo>
                <a:lnTo>
                  <a:pt x="6877082" y="853707"/>
                </a:lnTo>
                <a:cubicBezTo>
                  <a:pt x="6877082" y="906094"/>
                  <a:pt x="6834614" y="948563"/>
                  <a:pt x="6782226" y="948563"/>
                </a:cubicBezTo>
                <a:lnTo>
                  <a:pt x="47428" y="948563"/>
                </a:lnTo>
                <a:cubicBezTo>
                  <a:pt x="21234" y="948563"/>
                  <a:pt x="0" y="927329"/>
                  <a:pt x="0" y="901135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8595464" y="2153095"/>
            <a:ext cx="47428" cy="948563"/>
          </a:xfrm>
          <a:custGeom>
            <a:avLst/>
            <a:gdLst/>
            <a:ahLst/>
            <a:cxnLst/>
            <a:rect l="l" t="t" r="r" b="b"/>
            <a:pathLst>
              <a:path w="47428" h="948563">
                <a:moveTo>
                  <a:pt x="47428" y="0"/>
                </a:moveTo>
                <a:lnTo>
                  <a:pt x="47428" y="0"/>
                </a:lnTo>
                <a:lnTo>
                  <a:pt x="47428" y="948563"/>
                </a:lnTo>
                <a:lnTo>
                  <a:pt x="47428" y="948563"/>
                </a:lnTo>
                <a:cubicBezTo>
                  <a:pt x="21234" y="948563"/>
                  <a:pt x="0" y="927329"/>
                  <a:pt x="0" y="901135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9" name="Shape 27"/>
          <p:cNvSpPr/>
          <p:nvPr/>
        </p:nvSpPr>
        <p:spPr>
          <a:xfrm>
            <a:off x="8761462" y="2295379"/>
            <a:ext cx="331997" cy="331997"/>
          </a:xfrm>
          <a:custGeom>
            <a:avLst/>
            <a:gdLst/>
            <a:ahLst/>
            <a:cxnLst/>
            <a:rect l="l" t="t" r="r" b="b"/>
            <a:pathLst>
              <a:path w="331997" h="331997">
                <a:moveTo>
                  <a:pt x="165999" y="0"/>
                </a:moveTo>
                <a:lnTo>
                  <a:pt x="165999" y="0"/>
                </a:lnTo>
                <a:cubicBezTo>
                  <a:pt x="257677" y="0"/>
                  <a:pt x="331997" y="74320"/>
                  <a:pt x="331997" y="165999"/>
                </a:cubicBezTo>
                <a:lnTo>
                  <a:pt x="331997" y="165999"/>
                </a:lnTo>
                <a:cubicBezTo>
                  <a:pt x="331997" y="257677"/>
                  <a:pt x="257677" y="331997"/>
                  <a:pt x="165999" y="331997"/>
                </a:cubicBezTo>
                <a:lnTo>
                  <a:pt x="165999" y="331997"/>
                </a:lnTo>
                <a:cubicBezTo>
                  <a:pt x="74320" y="331997"/>
                  <a:pt x="0" y="257677"/>
                  <a:pt x="0" y="165999"/>
                </a:cubicBezTo>
                <a:lnTo>
                  <a:pt x="0" y="165999"/>
                </a:lnTo>
                <a:cubicBezTo>
                  <a:pt x="0" y="74320"/>
                  <a:pt x="74320" y="0"/>
                  <a:pt x="165999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0" name="Text 28"/>
          <p:cNvSpPr/>
          <p:nvPr/>
        </p:nvSpPr>
        <p:spPr>
          <a:xfrm>
            <a:off x="8714034" y="2295379"/>
            <a:ext cx="426853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94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188316" y="2295379"/>
            <a:ext cx="2383265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1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 Weather APIs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188316" y="2674804"/>
            <a:ext cx="6236802" cy="284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4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Integrate live weather data for automatic irrigation adjustments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595464" y="3243942"/>
            <a:ext cx="6877082" cy="948563"/>
          </a:xfrm>
          <a:custGeom>
            <a:avLst/>
            <a:gdLst/>
            <a:ahLst/>
            <a:cxnLst/>
            <a:rect l="l" t="t" r="r" b="b"/>
            <a:pathLst>
              <a:path w="6877082" h="948563">
                <a:moveTo>
                  <a:pt x="47428" y="0"/>
                </a:moveTo>
                <a:lnTo>
                  <a:pt x="6782226" y="0"/>
                </a:lnTo>
                <a:cubicBezTo>
                  <a:pt x="6834614" y="0"/>
                  <a:pt x="6877082" y="42469"/>
                  <a:pt x="6877082" y="94856"/>
                </a:cubicBezTo>
                <a:lnTo>
                  <a:pt x="6877082" y="853707"/>
                </a:lnTo>
                <a:cubicBezTo>
                  <a:pt x="6877082" y="906094"/>
                  <a:pt x="6834614" y="948563"/>
                  <a:pt x="6782226" y="948563"/>
                </a:cubicBezTo>
                <a:lnTo>
                  <a:pt x="47428" y="948563"/>
                </a:lnTo>
                <a:cubicBezTo>
                  <a:pt x="21234" y="948563"/>
                  <a:pt x="0" y="927329"/>
                  <a:pt x="0" y="901135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8595464" y="3243942"/>
            <a:ext cx="47428" cy="948563"/>
          </a:xfrm>
          <a:custGeom>
            <a:avLst/>
            <a:gdLst/>
            <a:ahLst/>
            <a:cxnLst/>
            <a:rect l="l" t="t" r="r" b="b"/>
            <a:pathLst>
              <a:path w="47428" h="948563">
                <a:moveTo>
                  <a:pt x="47428" y="0"/>
                </a:moveTo>
                <a:lnTo>
                  <a:pt x="47428" y="0"/>
                </a:lnTo>
                <a:lnTo>
                  <a:pt x="47428" y="948563"/>
                </a:lnTo>
                <a:lnTo>
                  <a:pt x="47428" y="948563"/>
                </a:lnTo>
                <a:cubicBezTo>
                  <a:pt x="21234" y="948563"/>
                  <a:pt x="0" y="927329"/>
                  <a:pt x="0" y="901135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5" name="Shape 33"/>
          <p:cNvSpPr/>
          <p:nvPr/>
        </p:nvSpPr>
        <p:spPr>
          <a:xfrm>
            <a:off x="8761462" y="3386227"/>
            <a:ext cx="331997" cy="331997"/>
          </a:xfrm>
          <a:custGeom>
            <a:avLst/>
            <a:gdLst/>
            <a:ahLst/>
            <a:cxnLst/>
            <a:rect l="l" t="t" r="r" b="b"/>
            <a:pathLst>
              <a:path w="331997" h="331997">
                <a:moveTo>
                  <a:pt x="165999" y="0"/>
                </a:moveTo>
                <a:lnTo>
                  <a:pt x="165999" y="0"/>
                </a:lnTo>
                <a:cubicBezTo>
                  <a:pt x="257677" y="0"/>
                  <a:pt x="331997" y="74320"/>
                  <a:pt x="331997" y="165999"/>
                </a:cubicBezTo>
                <a:lnTo>
                  <a:pt x="331997" y="165999"/>
                </a:lnTo>
                <a:cubicBezTo>
                  <a:pt x="331997" y="257677"/>
                  <a:pt x="257677" y="331997"/>
                  <a:pt x="165999" y="331997"/>
                </a:cubicBezTo>
                <a:lnTo>
                  <a:pt x="165999" y="331997"/>
                </a:lnTo>
                <a:cubicBezTo>
                  <a:pt x="74320" y="331997"/>
                  <a:pt x="0" y="257677"/>
                  <a:pt x="0" y="165999"/>
                </a:cubicBezTo>
                <a:lnTo>
                  <a:pt x="0" y="165999"/>
                </a:lnTo>
                <a:cubicBezTo>
                  <a:pt x="0" y="74320"/>
                  <a:pt x="74320" y="0"/>
                  <a:pt x="165999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6" name="Text 34"/>
          <p:cNvSpPr/>
          <p:nvPr/>
        </p:nvSpPr>
        <p:spPr>
          <a:xfrm>
            <a:off x="8714034" y="3386227"/>
            <a:ext cx="426853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94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188316" y="3386227"/>
            <a:ext cx="1837841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1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Mobile Application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9188316" y="3765652"/>
            <a:ext cx="6236802" cy="284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4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Native iOS/Android apps for field accessibility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595464" y="4334790"/>
            <a:ext cx="6877082" cy="948563"/>
          </a:xfrm>
          <a:custGeom>
            <a:avLst/>
            <a:gdLst/>
            <a:ahLst/>
            <a:cxnLst/>
            <a:rect l="l" t="t" r="r" b="b"/>
            <a:pathLst>
              <a:path w="6877082" h="948563">
                <a:moveTo>
                  <a:pt x="47428" y="0"/>
                </a:moveTo>
                <a:lnTo>
                  <a:pt x="6782226" y="0"/>
                </a:lnTo>
                <a:cubicBezTo>
                  <a:pt x="6834614" y="0"/>
                  <a:pt x="6877082" y="42469"/>
                  <a:pt x="6877082" y="94856"/>
                </a:cubicBezTo>
                <a:lnTo>
                  <a:pt x="6877082" y="853707"/>
                </a:lnTo>
                <a:cubicBezTo>
                  <a:pt x="6877082" y="906094"/>
                  <a:pt x="6834614" y="948563"/>
                  <a:pt x="6782226" y="948563"/>
                </a:cubicBezTo>
                <a:lnTo>
                  <a:pt x="47428" y="948563"/>
                </a:lnTo>
                <a:cubicBezTo>
                  <a:pt x="21234" y="948563"/>
                  <a:pt x="0" y="927329"/>
                  <a:pt x="0" y="901135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8595464" y="4334790"/>
            <a:ext cx="47428" cy="948563"/>
          </a:xfrm>
          <a:custGeom>
            <a:avLst/>
            <a:gdLst/>
            <a:ahLst/>
            <a:cxnLst/>
            <a:rect l="l" t="t" r="r" b="b"/>
            <a:pathLst>
              <a:path w="47428" h="948563">
                <a:moveTo>
                  <a:pt x="47428" y="0"/>
                </a:moveTo>
                <a:lnTo>
                  <a:pt x="47428" y="0"/>
                </a:lnTo>
                <a:lnTo>
                  <a:pt x="47428" y="948563"/>
                </a:lnTo>
                <a:lnTo>
                  <a:pt x="47428" y="948563"/>
                </a:lnTo>
                <a:cubicBezTo>
                  <a:pt x="21234" y="948563"/>
                  <a:pt x="0" y="927329"/>
                  <a:pt x="0" y="901135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1" name="Shape 39"/>
          <p:cNvSpPr/>
          <p:nvPr/>
        </p:nvSpPr>
        <p:spPr>
          <a:xfrm>
            <a:off x="8761462" y="4477074"/>
            <a:ext cx="331997" cy="331997"/>
          </a:xfrm>
          <a:custGeom>
            <a:avLst/>
            <a:gdLst/>
            <a:ahLst/>
            <a:cxnLst/>
            <a:rect l="l" t="t" r="r" b="b"/>
            <a:pathLst>
              <a:path w="331997" h="331997">
                <a:moveTo>
                  <a:pt x="165999" y="0"/>
                </a:moveTo>
                <a:lnTo>
                  <a:pt x="165999" y="0"/>
                </a:lnTo>
                <a:cubicBezTo>
                  <a:pt x="257677" y="0"/>
                  <a:pt x="331997" y="74320"/>
                  <a:pt x="331997" y="165999"/>
                </a:cubicBezTo>
                <a:lnTo>
                  <a:pt x="331997" y="165999"/>
                </a:lnTo>
                <a:cubicBezTo>
                  <a:pt x="331997" y="257677"/>
                  <a:pt x="257677" y="331997"/>
                  <a:pt x="165999" y="331997"/>
                </a:cubicBezTo>
                <a:lnTo>
                  <a:pt x="165999" y="331997"/>
                </a:lnTo>
                <a:cubicBezTo>
                  <a:pt x="74320" y="331997"/>
                  <a:pt x="0" y="257677"/>
                  <a:pt x="0" y="165999"/>
                </a:cubicBezTo>
                <a:lnTo>
                  <a:pt x="0" y="165999"/>
                </a:lnTo>
                <a:cubicBezTo>
                  <a:pt x="0" y="74320"/>
                  <a:pt x="74320" y="0"/>
                  <a:pt x="165999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2" name="Text 40"/>
          <p:cNvSpPr/>
          <p:nvPr/>
        </p:nvSpPr>
        <p:spPr>
          <a:xfrm>
            <a:off x="8714034" y="4477074"/>
            <a:ext cx="426853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94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188316" y="4477074"/>
            <a:ext cx="2157981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1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Additional Crop Types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188316" y="4856499"/>
            <a:ext cx="6236802" cy="284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4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Expand dataset to include more crop varieties and growth stages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595464" y="5425637"/>
            <a:ext cx="6877082" cy="948563"/>
          </a:xfrm>
          <a:custGeom>
            <a:avLst/>
            <a:gdLst/>
            <a:ahLst/>
            <a:cxnLst/>
            <a:rect l="l" t="t" r="r" b="b"/>
            <a:pathLst>
              <a:path w="6877082" h="948563">
                <a:moveTo>
                  <a:pt x="47428" y="0"/>
                </a:moveTo>
                <a:lnTo>
                  <a:pt x="6782226" y="0"/>
                </a:lnTo>
                <a:cubicBezTo>
                  <a:pt x="6834614" y="0"/>
                  <a:pt x="6877082" y="42469"/>
                  <a:pt x="6877082" y="94856"/>
                </a:cubicBezTo>
                <a:lnTo>
                  <a:pt x="6877082" y="853707"/>
                </a:lnTo>
                <a:cubicBezTo>
                  <a:pt x="6877082" y="906094"/>
                  <a:pt x="6834614" y="948563"/>
                  <a:pt x="6782226" y="948563"/>
                </a:cubicBezTo>
                <a:lnTo>
                  <a:pt x="47428" y="948563"/>
                </a:lnTo>
                <a:cubicBezTo>
                  <a:pt x="21234" y="948563"/>
                  <a:pt x="0" y="927329"/>
                  <a:pt x="0" y="901135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8595464" y="5425637"/>
            <a:ext cx="47428" cy="948563"/>
          </a:xfrm>
          <a:custGeom>
            <a:avLst/>
            <a:gdLst/>
            <a:ahLst/>
            <a:cxnLst/>
            <a:rect l="l" t="t" r="r" b="b"/>
            <a:pathLst>
              <a:path w="47428" h="948563">
                <a:moveTo>
                  <a:pt x="47428" y="0"/>
                </a:moveTo>
                <a:lnTo>
                  <a:pt x="47428" y="0"/>
                </a:lnTo>
                <a:lnTo>
                  <a:pt x="47428" y="948563"/>
                </a:lnTo>
                <a:lnTo>
                  <a:pt x="47428" y="948563"/>
                </a:lnTo>
                <a:cubicBezTo>
                  <a:pt x="21234" y="948563"/>
                  <a:pt x="0" y="927329"/>
                  <a:pt x="0" y="901135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7" name="Shape 45"/>
          <p:cNvSpPr/>
          <p:nvPr/>
        </p:nvSpPr>
        <p:spPr>
          <a:xfrm>
            <a:off x="8761462" y="5567922"/>
            <a:ext cx="331997" cy="331997"/>
          </a:xfrm>
          <a:custGeom>
            <a:avLst/>
            <a:gdLst/>
            <a:ahLst/>
            <a:cxnLst/>
            <a:rect l="l" t="t" r="r" b="b"/>
            <a:pathLst>
              <a:path w="331997" h="331997">
                <a:moveTo>
                  <a:pt x="165999" y="0"/>
                </a:moveTo>
                <a:lnTo>
                  <a:pt x="165999" y="0"/>
                </a:lnTo>
                <a:cubicBezTo>
                  <a:pt x="257677" y="0"/>
                  <a:pt x="331997" y="74320"/>
                  <a:pt x="331997" y="165999"/>
                </a:cubicBezTo>
                <a:lnTo>
                  <a:pt x="331997" y="165999"/>
                </a:lnTo>
                <a:cubicBezTo>
                  <a:pt x="331997" y="257677"/>
                  <a:pt x="257677" y="331997"/>
                  <a:pt x="165999" y="331997"/>
                </a:cubicBezTo>
                <a:lnTo>
                  <a:pt x="165999" y="331997"/>
                </a:lnTo>
                <a:cubicBezTo>
                  <a:pt x="74320" y="331997"/>
                  <a:pt x="0" y="257677"/>
                  <a:pt x="0" y="165999"/>
                </a:cubicBezTo>
                <a:lnTo>
                  <a:pt x="0" y="165999"/>
                </a:lnTo>
                <a:cubicBezTo>
                  <a:pt x="0" y="74320"/>
                  <a:pt x="74320" y="0"/>
                  <a:pt x="165999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8" name="Text 46"/>
          <p:cNvSpPr/>
          <p:nvPr/>
        </p:nvSpPr>
        <p:spPr>
          <a:xfrm>
            <a:off x="8714034" y="5567922"/>
            <a:ext cx="426853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94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188316" y="5567922"/>
            <a:ext cx="1731128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1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Ensemble Models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188316" y="5947347"/>
            <a:ext cx="6236802" cy="284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4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Combine multiple algorithms for improved robustness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595464" y="6516485"/>
            <a:ext cx="6877082" cy="948563"/>
          </a:xfrm>
          <a:custGeom>
            <a:avLst/>
            <a:gdLst/>
            <a:ahLst/>
            <a:cxnLst/>
            <a:rect l="l" t="t" r="r" b="b"/>
            <a:pathLst>
              <a:path w="6877082" h="948563">
                <a:moveTo>
                  <a:pt x="47428" y="0"/>
                </a:moveTo>
                <a:lnTo>
                  <a:pt x="6782226" y="0"/>
                </a:lnTo>
                <a:cubicBezTo>
                  <a:pt x="6834614" y="0"/>
                  <a:pt x="6877082" y="42469"/>
                  <a:pt x="6877082" y="94856"/>
                </a:cubicBezTo>
                <a:lnTo>
                  <a:pt x="6877082" y="853707"/>
                </a:lnTo>
                <a:cubicBezTo>
                  <a:pt x="6877082" y="906094"/>
                  <a:pt x="6834614" y="948563"/>
                  <a:pt x="6782226" y="948563"/>
                </a:cubicBezTo>
                <a:lnTo>
                  <a:pt x="47428" y="948563"/>
                </a:lnTo>
                <a:cubicBezTo>
                  <a:pt x="21234" y="948563"/>
                  <a:pt x="0" y="927329"/>
                  <a:pt x="0" y="901135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8595464" y="6516485"/>
            <a:ext cx="47428" cy="948563"/>
          </a:xfrm>
          <a:custGeom>
            <a:avLst/>
            <a:gdLst/>
            <a:ahLst/>
            <a:cxnLst/>
            <a:rect l="l" t="t" r="r" b="b"/>
            <a:pathLst>
              <a:path w="47428" h="948563">
                <a:moveTo>
                  <a:pt x="47428" y="0"/>
                </a:moveTo>
                <a:lnTo>
                  <a:pt x="47428" y="0"/>
                </a:lnTo>
                <a:lnTo>
                  <a:pt x="47428" y="948563"/>
                </a:lnTo>
                <a:lnTo>
                  <a:pt x="47428" y="948563"/>
                </a:lnTo>
                <a:cubicBezTo>
                  <a:pt x="21234" y="948563"/>
                  <a:pt x="0" y="927329"/>
                  <a:pt x="0" y="901135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3" name="Shape 51"/>
          <p:cNvSpPr/>
          <p:nvPr/>
        </p:nvSpPr>
        <p:spPr>
          <a:xfrm>
            <a:off x="8761462" y="6658769"/>
            <a:ext cx="331997" cy="331997"/>
          </a:xfrm>
          <a:custGeom>
            <a:avLst/>
            <a:gdLst/>
            <a:ahLst/>
            <a:cxnLst/>
            <a:rect l="l" t="t" r="r" b="b"/>
            <a:pathLst>
              <a:path w="331997" h="331997">
                <a:moveTo>
                  <a:pt x="165999" y="0"/>
                </a:moveTo>
                <a:lnTo>
                  <a:pt x="165999" y="0"/>
                </a:lnTo>
                <a:cubicBezTo>
                  <a:pt x="257677" y="0"/>
                  <a:pt x="331997" y="74320"/>
                  <a:pt x="331997" y="165999"/>
                </a:cubicBezTo>
                <a:lnTo>
                  <a:pt x="331997" y="165999"/>
                </a:lnTo>
                <a:cubicBezTo>
                  <a:pt x="331997" y="257677"/>
                  <a:pt x="257677" y="331997"/>
                  <a:pt x="165999" y="331997"/>
                </a:cubicBezTo>
                <a:lnTo>
                  <a:pt x="165999" y="331997"/>
                </a:lnTo>
                <a:cubicBezTo>
                  <a:pt x="74320" y="331997"/>
                  <a:pt x="0" y="257677"/>
                  <a:pt x="0" y="165999"/>
                </a:cubicBezTo>
                <a:lnTo>
                  <a:pt x="0" y="165999"/>
                </a:lnTo>
                <a:cubicBezTo>
                  <a:pt x="0" y="74320"/>
                  <a:pt x="74320" y="0"/>
                  <a:pt x="165999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4" name="Text 52"/>
          <p:cNvSpPr/>
          <p:nvPr/>
        </p:nvSpPr>
        <p:spPr>
          <a:xfrm>
            <a:off x="8714034" y="6658769"/>
            <a:ext cx="426853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494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9188316" y="6658769"/>
            <a:ext cx="1849698" cy="331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81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 Deployment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9188316" y="7038195"/>
            <a:ext cx="6236802" cy="284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4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Deploy on AWS/Azure with auto-scaling and monitoring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97996" y="8005724"/>
            <a:ext cx="15283723" cy="663994"/>
          </a:xfrm>
          <a:custGeom>
            <a:avLst/>
            <a:gdLst/>
            <a:ahLst/>
            <a:cxnLst/>
            <a:rect l="l" t="t" r="r" b="b"/>
            <a:pathLst>
              <a:path w="15283723" h="663994">
                <a:moveTo>
                  <a:pt x="47428" y="0"/>
                </a:moveTo>
                <a:lnTo>
                  <a:pt x="15188865" y="0"/>
                </a:lnTo>
                <a:cubicBezTo>
                  <a:pt x="15241253" y="0"/>
                  <a:pt x="15283723" y="42469"/>
                  <a:pt x="15283723" y="94858"/>
                </a:cubicBezTo>
                <a:lnTo>
                  <a:pt x="15283723" y="569136"/>
                </a:lnTo>
                <a:cubicBezTo>
                  <a:pt x="15283723" y="621525"/>
                  <a:pt x="15241253" y="663994"/>
                  <a:pt x="15188865" y="663994"/>
                </a:cubicBezTo>
                <a:lnTo>
                  <a:pt x="47428" y="663994"/>
                </a:lnTo>
                <a:cubicBezTo>
                  <a:pt x="21234" y="663994"/>
                  <a:pt x="0" y="642760"/>
                  <a:pt x="0" y="616566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58" name="Shape 56"/>
          <p:cNvSpPr/>
          <p:nvPr/>
        </p:nvSpPr>
        <p:spPr>
          <a:xfrm>
            <a:off x="497996" y="8005724"/>
            <a:ext cx="47428" cy="663994"/>
          </a:xfrm>
          <a:custGeom>
            <a:avLst/>
            <a:gdLst/>
            <a:ahLst/>
            <a:cxnLst/>
            <a:rect l="l" t="t" r="r" b="b"/>
            <a:pathLst>
              <a:path w="47428" h="663994">
                <a:moveTo>
                  <a:pt x="47428" y="0"/>
                </a:moveTo>
                <a:lnTo>
                  <a:pt x="47428" y="0"/>
                </a:lnTo>
                <a:lnTo>
                  <a:pt x="47428" y="663994"/>
                </a:lnTo>
                <a:lnTo>
                  <a:pt x="47428" y="663994"/>
                </a:lnTo>
                <a:cubicBezTo>
                  <a:pt x="21234" y="663994"/>
                  <a:pt x="0" y="642760"/>
                  <a:pt x="0" y="616566"/>
                </a:cubicBezTo>
                <a:lnTo>
                  <a:pt x="0" y="47428"/>
                </a:lnTo>
                <a:cubicBezTo>
                  <a:pt x="0" y="21252"/>
                  <a:pt x="21252" y="0"/>
                  <a:pt x="4742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9" name="Shape 57"/>
          <p:cNvSpPr/>
          <p:nvPr/>
        </p:nvSpPr>
        <p:spPr>
          <a:xfrm>
            <a:off x="741065" y="8219151"/>
            <a:ext cx="237141" cy="237141"/>
          </a:xfrm>
          <a:custGeom>
            <a:avLst/>
            <a:gdLst/>
            <a:ahLst/>
            <a:cxnLst/>
            <a:rect l="l" t="t" r="r" b="b"/>
            <a:pathLst>
              <a:path w="237141" h="237141">
                <a:moveTo>
                  <a:pt x="118570" y="237141"/>
                </a:moveTo>
                <a:cubicBezTo>
                  <a:pt x="184011" y="237141"/>
                  <a:pt x="237141" y="184011"/>
                  <a:pt x="237141" y="118570"/>
                </a:cubicBezTo>
                <a:cubicBezTo>
                  <a:pt x="237141" y="53130"/>
                  <a:pt x="184011" y="0"/>
                  <a:pt x="118570" y="0"/>
                </a:cubicBezTo>
                <a:cubicBezTo>
                  <a:pt x="53130" y="0"/>
                  <a:pt x="0" y="53130"/>
                  <a:pt x="0" y="118570"/>
                </a:cubicBezTo>
                <a:cubicBezTo>
                  <a:pt x="0" y="184011"/>
                  <a:pt x="53130" y="237141"/>
                  <a:pt x="118570" y="237141"/>
                </a:cubicBezTo>
                <a:close/>
                <a:moveTo>
                  <a:pt x="103749" y="74106"/>
                </a:moveTo>
                <a:cubicBezTo>
                  <a:pt x="103749" y="65926"/>
                  <a:pt x="110390" y="59285"/>
                  <a:pt x="118570" y="59285"/>
                </a:cubicBezTo>
                <a:cubicBezTo>
                  <a:pt x="126750" y="59285"/>
                  <a:pt x="133392" y="65926"/>
                  <a:pt x="133392" y="74106"/>
                </a:cubicBezTo>
                <a:cubicBezTo>
                  <a:pt x="133392" y="82287"/>
                  <a:pt x="126750" y="88928"/>
                  <a:pt x="118570" y="88928"/>
                </a:cubicBezTo>
                <a:cubicBezTo>
                  <a:pt x="110390" y="88928"/>
                  <a:pt x="103749" y="82287"/>
                  <a:pt x="103749" y="74106"/>
                </a:cubicBezTo>
                <a:close/>
                <a:moveTo>
                  <a:pt x="100044" y="103749"/>
                </a:moveTo>
                <a:lnTo>
                  <a:pt x="122276" y="103749"/>
                </a:lnTo>
                <a:cubicBezTo>
                  <a:pt x="128436" y="103749"/>
                  <a:pt x="133392" y="108705"/>
                  <a:pt x="133392" y="114865"/>
                </a:cubicBezTo>
                <a:lnTo>
                  <a:pt x="133392" y="155624"/>
                </a:lnTo>
                <a:lnTo>
                  <a:pt x="137097" y="155624"/>
                </a:lnTo>
                <a:cubicBezTo>
                  <a:pt x="143257" y="155624"/>
                  <a:pt x="148213" y="160580"/>
                  <a:pt x="148213" y="166740"/>
                </a:cubicBezTo>
                <a:cubicBezTo>
                  <a:pt x="148213" y="172900"/>
                  <a:pt x="143257" y="177856"/>
                  <a:pt x="137097" y="177856"/>
                </a:cubicBezTo>
                <a:lnTo>
                  <a:pt x="100044" y="177856"/>
                </a:lnTo>
                <a:cubicBezTo>
                  <a:pt x="93884" y="177856"/>
                  <a:pt x="88928" y="172900"/>
                  <a:pt x="88928" y="166740"/>
                </a:cubicBezTo>
                <a:cubicBezTo>
                  <a:pt x="88928" y="160580"/>
                  <a:pt x="93884" y="155624"/>
                  <a:pt x="100044" y="155624"/>
                </a:cubicBezTo>
                <a:lnTo>
                  <a:pt x="111160" y="155624"/>
                </a:lnTo>
                <a:lnTo>
                  <a:pt x="111160" y="125981"/>
                </a:lnTo>
                <a:lnTo>
                  <a:pt x="100044" y="125981"/>
                </a:lnTo>
                <a:cubicBezTo>
                  <a:pt x="93884" y="125981"/>
                  <a:pt x="88928" y="121025"/>
                  <a:pt x="88928" y="114865"/>
                </a:cubicBezTo>
                <a:cubicBezTo>
                  <a:pt x="88928" y="108705"/>
                  <a:pt x="93884" y="103749"/>
                  <a:pt x="100044" y="103749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60" name="Text 58"/>
          <p:cNvSpPr/>
          <p:nvPr/>
        </p:nvSpPr>
        <p:spPr>
          <a:xfrm>
            <a:off x="1102705" y="8195437"/>
            <a:ext cx="9497488" cy="284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4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Note:</a:t>
            </a:r>
            <a:r>
              <a:rPr lang="en-US" sz="1494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Despite limitations, current system provides </a:t>
            </a:r>
            <a:r>
              <a:rPr lang="en-US" sz="1494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high-value, actionable recommendations</a:t>
            </a:r>
            <a:r>
              <a:rPr lang="en-US" sz="1494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99.70% accuracy.</a:t>
            </a:r>
            <a:endParaRPr lang="en-US" sz="1600" dirty="0"/>
          </a:p>
        </p:txBody>
      </p:sp>
      <p:sp>
        <p:nvSpPr>
          <p:cNvPr id="61" name="Shape 23">
            <a:extLst>
              <a:ext uri="{FF2B5EF4-FFF2-40B4-BE49-F238E27FC236}">
                <a16:creationId xmlns:a16="http://schemas.microsoft.com/office/drawing/2014/main" id="{A8CE10DA-44E6-FA0B-C300-0EAC6478B10C}"/>
              </a:ext>
            </a:extLst>
          </p:cNvPr>
          <p:cNvSpPr/>
          <p:nvPr/>
        </p:nvSpPr>
        <p:spPr>
          <a:xfrm>
            <a:off x="15392400" y="840415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62" name="Text 24">
            <a:extLst>
              <a:ext uri="{FF2B5EF4-FFF2-40B4-BE49-F238E27FC236}">
                <a16:creationId xmlns:a16="http://schemas.microsoft.com/office/drawing/2014/main" id="{C1D65F39-A22C-7416-AF11-9921523F4841}"/>
              </a:ext>
            </a:extLst>
          </p:cNvPr>
          <p:cNvSpPr/>
          <p:nvPr/>
        </p:nvSpPr>
        <p:spPr>
          <a:xfrm>
            <a:off x="15341600" y="8404153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greencitytimes.com/317bf1c68d2a93eccd88a1622d849b6a8f61fb7d.jpg"/>
          <p:cNvPicPr>
            <a:picLocks noChangeAspect="1"/>
          </p:cNvPicPr>
          <p:nvPr/>
        </p:nvPicPr>
        <p:blipFill>
          <a:blip r:embed="rId3">
            <a:alphaModFix amt="20000"/>
          </a:blip>
          <a:srcRect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90000"/>
                </a:srgbClr>
              </a:gs>
              <a:gs pos="100000">
                <a:srgbClr val="1A202C">
                  <a:alpha val="8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6773069" y="411646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" name="Shape 2"/>
          <p:cNvSpPr/>
          <p:nvPr/>
        </p:nvSpPr>
        <p:spPr>
          <a:xfrm>
            <a:off x="7039769" y="627546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142875" y="381000"/>
                </a:moveTo>
                <a:cubicBezTo>
                  <a:pt x="63996" y="381000"/>
                  <a:pt x="0" y="317004"/>
                  <a:pt x="0" y="238125"/>
                </a:cubicBezTo>
                <a:cubicBezTo>
                  <a:pt x="0" y="170259"/>
                  <a:pt x="96887" y="34156"/>
                  <a:pt x="123974" y="-2604"/>
                </a:cubicBezTo>
                <a:cubicBezTo>
                  <a:pt x="128364" y="-8558"/>
                  <a:pt x="135285" y="-11906"/>
                  <a:pt x="142726" y="-11906"/>
                </a:cubicBezTo>
                <a:lnTo>
                  <a:pt x="143024" y="-11906"/>
                </a:lnTo>
                <a:cubicBezTo>
                  <a:pt x="150465" y="-11906"/>
                  <a:pt x="157386" y="-8558"/>
                  <a:pt x="161776" y="-2604"/>
                </a:cubicBezTo>
                <a:cubicBezTo>
                  <a:pt x="188863" y="34156"/>
                  <a:pt x="285750" y="170259"/>
                  <a:pt x="285750" y="238125"/>
                </a:cubicBezTo>
                <a:cubicBezTo>
                  <a:pt x="285750" y="317004"/>
                  <a:pt x="221754" y="381000"/>
                  <a:pt x="142875" y="381000"/>
                </a:cubicBezTo>
                <a:close/>
                <a:moveTo>
                  <a:pt x="83344" y="232172"/>
                </a:moveTo>
                <a:cubicBezTo>
                  <a:pt x="83344" y="222275"/>
                  <a:pt x="75381" y="214313"/>
                  <a:pt x="65484" y="214313"/>
                </a:cubicBezTo>
                <a:cubicBezTo>
                  <a:pt x="55587" y="214313"/>
                  <a:pt x="47625" y="222275"/>
                  <a:pt x="47625" y="232172"/>
                </a:cubicBezTo>
                <a:cubicBezTo>
                  <a:pt x="47625" y="288057"/>
                  <a:pt x="92943" y="333375"/>
                  <a:pt x="148828" y="333375"/>
                </a:cubicBezTo>
                <a:cubicBezTo>
                  <a:pt x="158725" y="333375"/>
                  <a:pt x="166688" y="325413"/>
                  <a:pt x="166688" y="315516"/>
                </a:cubicBezTo>
                <a:cubicBezTo>
                  <a:pt x="166688" y="305619"/>
                  <a:pt x="158725" y="297656"/>
                  <a:pt x="148828" y="297656"/>
                </a:cubicBezTo>
                <a:cubicBezTo>
                  <a:pt x="112663" y="297656"/>
                  <a:pt x="83344" y="268337"/>
                  <a:pt x="83344" y="232172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6" name="Text 3"/>
          <p:cNvSpPr/>
          <p:nvPr/>
        </p:nvSpPr>
        <p:spPr>
          <a:xfrm>
            <a:off x="7643019" y="589446"/>
            <a:ext cx="1930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68D391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AquaSens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17500" y="1427646"/>
            <a:ext cx="156210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33400" y="2799246"/>
            <a:ext cx="7442200" cy="3302000"/>
          </a:xfrm>
          <a:custGeom>
            <a:avLst/>
            <a:gdLst/>
            <a:ahLst/>
            <a:cxnLst/>
            <a:rect l="l" t="t" r="r" b="b"/>
            <a:pathLst>
              <a:path w="7442200" h="3302000">
                <a:moveTo>
                  <a:pt x="50800" y="0"/>
                </a:moveTo>
                <a:lnTo>
                  <a:pt x="7340597" y="0"/>
                </a:lnTo>
                <a:cubicBezTo>
                  <a:pt x="7396711" y="0"/>
                  <a:pt x="7442200" y="45489"/>
                  <a:pt x="7442200" y="101603"/>
                </a:cubicBezTo>
                <a:lnTo>
                  <a:pt x="7442200" y="3200397"/>
                </a:lnTo>
                <a:cubicBezTo>
                  <a:pt x="7442200" y="3256511"/>
                  <a:pt x="7396711" y="3302000"/>
                  <a:pt x="7340597" y="3302000"/>
                </a:cubicBezTo>
                <a:lnTo>
                  <a:pt x="50800" y="3302000"/>
                </a:lnTo>
                <a:cubicBezTo>
                  <a:pt x="22763" y="3302000"/>
                  <a:pt x="0" y="3279237"/>
                  <a:pt x="0" y="325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3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533400" y="2799246"/>
            <a:ext cx="50800" cy="3302000"/>
          </a:xfrm>
          <a:custGeom>
            <a:avLst/>
            <a:gdLst/>
            <a:ahLst/>
            <a:cxnLst/>
            <a:rect l="l" t="t" r="r" b="b"/>
            <a:pathLst>
              <a:path w="50800" h="3302000">
                <a:moveTo>
                  <a:pt x="50800" y="0"/>
                </a:moveTo>
                <a:lnTo>
                  <a:pt x="50800" y="0"/>
                </a:lnTo>
                <a:lnTo>
                  <a:pt x="50800" y="3302000"/>
                </a:lnTo>
                <a:lnTo>
                  <a:pt x="50800" y="3302000"/>
                </a:lnTo>
                <a:cubicBezTo>
                  <a:pt x="22763" y="3302000"/>
                  <a:pt x="0" y="3279237"/>
                  <a:pt x="0" y="325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0" name="Shape 7"/>
          <p:cNvSpPr/>
          <p:nvPr/>
        </p:nvSpPr>
        <p:spPr>
          <a:xfrm>
            <a:off x="850900" y="307864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1" name="Text 8"/>
          <p:cNvSpPr/>
          <p:nvPr/>
        </p:nvSpPr>
        <p:spPr>
          <a:xfrm>
            <a:off x="1295400" y="3053246"/>
            <a:ext cx="2628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Accomplishments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812800" y="3662846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3" name="Text 10"/>
          <p:cNvSpPr/>
          <p:nvPr/>
        </p:nvSpPr>
        <p:spPr>
          <a:xfrm>
            <a:off x="1016000" y="3561246"/>
            <a:ext cx="558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Developed </a:t>
            </a:r>
            <a:r>
              <a:rPr lang="en-US" sz="16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99.70% accurate irrigation system</a:t>
            </a: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exceeding target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12800" y="4069246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5" name="Text 12"/>
          <p:cNvSpPr/>
          <p:nvPr/>
        </p:nvSpPr>
        <p:spPr>
          <a:xfrm>
            <a:off x="1016000" y="3967646"/>
            <a:ext cx="461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Demonstrated </a:t>
            </a:r>
            <a:r>
              <a:rPr lang="en-US" sz="16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practical AI application in agriculture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812800" y="4475646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7" name="Text 14"/>
          <p:cNvSpPr/>
          <p:nvPr/>
        </p:nvSpPr>
        <p:spPr>
          <a:xfrm>
            <a:off x="1016000" y="4374046"/>
            <a:ext cx="485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Achieved </a:t>
            </a:r>
            <a:r>
              <a:rPr lang="en-US" sz="16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balance between accuracy &amp; interpretability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12800" y="4882046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9" name="Text 16"/>
          <p:cNvSpPr/>
          <p:nvPr/>
        </p:nvSpPr>
        <p:spPr>
          <a:xfrm>
            <a:off x="1016000" y="4780446"/>
            <a:ext cx="4457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Created </a:t>
            </a:r>
            <a:r>
              <a:rPr lang="en-US" sz="16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foundation for smart agriculture solutions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8305800" y="2799246"/>
            <a:ext cx="7442200" cy="3302000"/>
          </a:xfrm>
          <a:custGeom>
            <a:avLst/>
            <a:gdLst/>
            <a:ahLst/>
            <a:cxnLst/>
            <a:rect l="l" t="t" r="r" b="b"/>
            <a:pathLst>
              <a:path w="7442200" h="3302000">
                <a:moveTo>
                  <a:pt x="50800" y="0"/>
                </a:moveTo>
                <a:lnTo>
                  <a:pt x="7340597" y="0"/>
                </a:lnTo>
                <a:cubicBezTo>
                  <a:pt x="7396711" y="0"/>
                  <a:pt x="7442200" y="45489"/>
                  <a:pt x="7442200" y="101603"/>
                </a:cubicBezTo>
                <a:lnTo>
                  <a:pt x="7442200" y="3200397"/>
                </a:lnTo>
                <a:cubicBezTo>
                  <a:pt x="7442200" y="3256511"/>
                  <a:pt x="7396711" y="3302000"/>
                  <a:pt x="7340597" y="3302000"/>
                </a:cubicBezTo>
                <a:lnTo>
                  <a:pt x="50800" y="3302000"/>
                </a:lnTo>
                <a:cubicBezTo>
                  <a:pt x="22763" y="3302000"/>
                  <a:pt x="0" y="3279237"/>
                  <a:pt x="0" y="325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30196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8305800" y="2799246"/>
            <a:ext cx="50800" cy="3302000"/>
          </a:xfrm>
          <a:custGeom>
            <a:avLst/>
            <a:gdLst/>
            <a:ahLst/>
            <a:cxnLst/>
            <a:rect l="l" t="t" r="r" b="b"/>
            <a:pathLst>
              <a:path w="50800" h="3302000">
                <a:moveTo>
                  <a:pt x="50800" y="0"/>
                </a:moveTo>
                <a:lnTo>
                  <a:pt x="50800" y="0"/>
                </a:lnTo>
                <a:lnTo>
                  <a:pt x="50800" y="3302000"/>
                </a:lnTo>
                <a:lnTo>
                  <a:pt x="50800" y="3302000"/>
                </a:lnTo>
                <a:cubicBezTo>
                  <a:pt x="22763" y="3302000"/>
                  <a:pt x="0" y="3279237"/>
                  <a:pt x="0" y="3251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2" name="Shape 19"/>
          <p:cNvSpPr/>
          <p:nvPr/>
        </p:nvSpPr>
        <p:spPr>
          <a:xfrm>
            <a:off x="8623300" y="307864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3" name="Text 20"/>
          <p:cNvSpPr/>
          <p:nvPr/>
        </p:nvSpPr>
        <p:spPr>
          <a:xfrm>
            <a:off x="9067800" y="3053246"/>
            <a:ext cx="287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Technical Achievements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8585200" y="3561246"/>
            <a:ext cx="3378200" cy="1066800"/>
          </a:xfrm>
          <a:custGeom>
            <a:avLst/>
            <a:gdLst/>
            <a:ahLst/>
            <a:cxnLst/>
            <a:rect l="l" t="t" r="r" b="b"/>
            <a:pathLst>
              <a:path w="3378200" h="1066800">
                <a:moveTo>
                  <a:pt x="50801" y="0"/>
                </a:moveTo>
                <a:lnTo>
                  <a:pt x="3327399" y="0"/>
                </a:lnTo>
                <a:cubicBezTo>
                  <a:pt x="3355456" y="0"/>
                  <a:pt x="3378200" y="22744"/>
                  <a:pt x="3378200" y="50801"/>
                </a:cubicBezTo>
                <a:lnTo>
                  <a:pt x="3378200" y="1015999"/>
                </a:lnTo>
                <a:cubicBezTo>
                  <a:pt x="3378200" y="1044056"/>
                  <a:pt x="3355456" y="1066800"/>
                  <a:pt x="3327399" y="1066800"/>
                </a:cubicBezTo>
                <a:lnTo>
                  <a:pt x="50801" y="1066800"/>
                </a:lnTo>
                <a:cubicBezTo>
                  <a:pt x="22744" y="1066800"/>
                  <a:pt x="0" y="1044056"/>
                  <a:pt x="0" y="1015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8642350" y="3713646"/>
            <a:ext cx="3263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99.70%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8693150" y="4221646"/>
            <a:ext cx="316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Accuracy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12115800" y="3561246"/>
            <a:ext cx="3378200" cy="1066800"/>
          </a:xfrm>
          <a:custGeom>
            <a:avLst/>
            <a:gdLst/>
            <a:ahLst/>
            <a:cxnLst/>
            <a:rect l="l" t="t" r="r" b="b"/>
            <a:pathLst>
              <a:path w="3378200" h="1066800">
                <a:moveTo>
                  <a:pt x="50801" y="0"/>
                </a:moveTo>
                <a:lnTo>
                  <a:pt x="3327399" y="0"/>
                </a:lnTo>
                <a:cubicBezTo>
                  <a:pt x="3355456" y="0"/>
                  <a:pt x="3378200" y="22744"/>
                  <a:pt x="3378200" y="50801"/>
                </a:cubicBezTo>
                <a:lnTo>
                  <a:pt x="3378200" y="1015999"/>
                </a:lnTo>
                <a:cubicBezTo>
                  <a:pt x="3378200" y="1044056"/>
                  <a:pt x="3355456" y="1066800"/>
                  <a:pt x="3327399" y="1066800"/>
                </a:cubicBezTo>
                <a:lnTo>
                  <a:pt x="50801" y="1066800"/>
                </a:lnTo>
                <a:cubicBezTo>
                  <a:pt x="22744" y="1066800"/>
                  <a:pt x="0" y="1044056"/>
                  <a:pt x="0" y="1015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8" name="Text 25"/>
          <p:cNvSpPr/>
          <p:nvPr/>
        </p:nvSpPr>
        <p:spPr>
          <a:xfrm>
            <a:off x="12172950" y="3713646"/>
            <a:ext cx="3263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94.12%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12223750" y="4221646"/>
            <a:ext cx="316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Recall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8585200" y="4780446"/>
            <a:ext cx="3378200" cy="1066800"/>
          </a:xfrm>
          <a:custGeom>
            <a:avLst/>
            <a:gdLst/>
            <a:ahLst/>
            <a:cxnLst/>
            <a:rect l="l" t="t" r="r" b="b"/>
            <a:pathLst>
              <a:path w="3378200" h="1066800">
                <a:moveTo>
                  <a:pt x="50801" y="0"/>
                </a:moveTo>
                <a:lnTo>
                  <a:pt x="3327399" y="0"/>
                </a:lnTo>
                <a:cubicBezTo>
                  <a:pt x="3355456" y="0"/>
                  <a:pt x="3378200" y="22744"/>
                  <a:pt x="3378200" y="50801"/>
                </a:cubicBezTo>
                <a:lnTo>
                  <a:pt x="3378200" y="1015999"/>
                </a:lnTo>
                <a:cubicBezTo>
                  <a:pt x="3378200" y="1044056"/>
                  <a:pt x="3355456" y="1066800"/>
                  <a:pt x="3327399" y="1066800"/>
                </a:cubicBezTo>
                <a:lnTo>
                  <a:pt x="50801" y="1066800"/>
                </a:lnTo>
                <a:cubicBezTo>
                  <a:pt x="22744" y="1066800"/>
                  <a:pt x="0" y="1044056"/>
                  <a:pt x="0" y="1015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1" name="Text 28"/>
          <p:cNvSpPr/>
          <p:nvPr/>
        </p:nvSpPr>
        <p:spPr>
          <a:xfrm>
            <a:off x="8642350" y="4932846"/>
            <a:ext cx="3263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10k+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8693150" y="5440846"/>
            <a:ext cx="316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Dataset Samples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12115800" y="4780446"/>
            <a:ext cx="3378200" cy="1066800"/>
          </a:xfrm>
          <a:custGeom>
            <a:avLst/>
            <a:gdLst/>
            <a:ahLst/>
            <a:cxnLst/>
            <a:rect l="l" t="t" r="r" b="b"/>
            <a:pathLst>
              <a:path w="3378200" h="1066800">
                <a:moveTo>
                  <a:pt x="50801" y="0"/>
                </a:moveTo>
                <a:lnTo>
                  <a:pt x="3327399" y="0"/>
                </a:lnTo>
                <a:cubicBezTo>
                  <a:pt x="3355456" y="0"/>
                  <a:pt x="3378200" y="22744"/>
                  <a:pt x="3378200" y="50801"/>
                </a:cubicBezTo>
                <a:lnTo>
                  <a:pt x="3378200" y="1015999"/>
                </a:lnTo>
                <a:cubicBezTo>
                  <a:pt x="3378200" y="1044056"/>
                  <a:pt x="3355456" y="1066800"/>
                  <a:pt x="3327399" y="1066800"/>
                </a:cubicBezTo>
                <a:lnTo>
                  <a:pt x="50801" y="1066800"/>
                </a:lnTo>
                <a:cubicBezTo>
                  <a:pt x="22744" y="1066800"/>
                  <a:pt x="0" y="1044056"/>
                  <a:pt x="0" y="1015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4" name="Text 31"/>
          <p:cNvSpPr/>
          <p:nvPr/>
        </p:nvSpPr>
        <p:spPr>
          <a:xfrm>
            <a:off x="12172950" y="4932846"/>
            <a:ext cx="3263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12223750" y="5440846"/>
            <a:ext cx="316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Errors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518160" y="6517806"/>
            <a:ext cx="15222220" cy="2204720"/>
          </a:xfrm>
          <a:custGeom>
            <a:avLst/>
            <a:gdLst/>
            <a:ahLst/>
            <a:cxnLst/>
            <a:rect l="l" t="t" r="r" b="b"/>
            <a:pathLst>
              <a:path w="15222220" h="2204720">
                <a:moveTo>
                  <a:pt x="101593" y="0"/>
                </a:moveTo>
                <a:lnTo>
                  <a:pt x="15120627" y="0"/>
                </a:lnTo>
                <a:cubicBezTo>
                  <a:pt x="15176735" y="0"/>
                  <a:pt x="15222220" y="45485"/>
                  <a:pt x="15222220" y="101593"/>
                </a:cubicBezTo>
                <a:lnTo>
                  <a:pt x="15222220" y="2103127"/>
                </a:lnTo>
                <a:cubicBezTo>
                  <a:pt x="15222220" y="2159235"/>
                  <a:pt x="15176735" y="2204720"/>
                  <a:pt x="15120627" y="2204720"/>
                </a:cubicBezTo>
                <a:lnTo>
                  <a:pt x="101593" y="2204720"/>
                </a:lnTo>
                <a:cubicBezTo>
                  <a:pt x="45485" y="2204720"/>
                  <a:pt x="0" y="2159235"/>
                  <a:pt x="0" y="2103127"/>
                </a:cubicBezTo>
                <a:lnTo>
                  <a:pt x="0" y="101593"/>
                </a:lnTo>
                <a:cubicBezTo>
                  <a:pt x="0" y="45523"/>
                  <a:pt x="45523" y="0"/>
                  <a:pt x="101593" y="0"/>
                </a:cubicBezTo>
                <a:close/>
              </a:path>
            </a:pathLst>
          </a:custGeom>
          <a:solidFill>
            <a:srgbClr val="68D391">
              <a:alpha val="20000"/>
            </a:srgbClr>
          </a:solidFill>
          <a:ln w="20320">
            <a:solidFill>
              <a:srgbClr val="68D391"/>
            </a:solidFill>
            <a:prstDash val="solid"/>
          </a:ln>
        </p:spPr>
      </p:sp>
      <p:sp>
        <p:nvSpPr>
          <p:cNvPr id="37" name="Text 34"/>
          <p:cNvSpPr/>
          <p:nvPr/>
        </p:nvSpPr>
        <p:spPr>
          <a:xfrm>
            <a:off x="718820" y="6832761"/>
            <a:ext cx="14820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756920" y="7493161"/>
            <a:ext cx="14744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Questions &amp; Discussion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4006215" y="81534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88900" y="98425"/>
                </a:moveTo>
                <a:cubicBezTo>
                  <a:pt x="115185" y="98425"/>
                  <a:pt x="136525" y="77085"/>
                  <a:pt x="136525" y="50800"/>
                </a:cubicBezTo>
                <a:cubicBezTo>
                  <a:pt x="136525" y="24515"/>
                  <a:pt x="115185" y="3175"/>
                  <a:pt x="88900" y="3175"/>
                </a:cubicBezTo>
                <a:cubicBezTo>
                  <a:pt x="62615" y="3175"/>
                  <a:pt x="41275" y="24515"/>
                  <a:pt x="41275" y="50800"/>
                </a:cubicBezTo>
                <a:cubicBezTo>
                  <a:pt x="41275" y="77085"/>
                  <a:pt x="62615" y="98425"/>
                  <a:pt x="88900" y="98425"/>
                </a:cubicBezTo>
                <a:close/>
                <a:moveTo>
                  <a:pt x="77113" y="120650"/>
                </a:moveTo>
                <a:cubicBezTo>
                  <a:pt x="38021" y="120650"/>
                  <a:pt x="6350" y="152321"/>
                  <a:pt x="6350" y="191413"/>
                </a:cubicBezTo>
                <a:cubicBezTo>
                  <a:pt x="6350" y="197922"/>
                  <a:pt x="11628" y="203200"/>
                  <a:pt x="18137" y="203200"/>
                </a:cubicBezTo>
                <a:lnTo>
                  <a:pt x="159663" y="203200"/>
                </a:lnTo>
                <a:cubicBezTo>
                  <a:pt x="166172" y="203200"/>
                  <a:pt x="171450" y="197922"/>
                  <a:pt x="171450" y="191413"/>
                </a:cubicBezTo>
                <a:cubicBezTo>
                  <a:pt x="171450" y="152321"/>
                  <a:pt x="139779" y="120650"/>
                  <a:pt x="100687" y="120650"/>
                </a:cubicBezTo>
                <a:lnTo>
                  <a:pt x="77113" y="120650"/>
                </a:ln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0" name="Text 37"/>
          <p:cNvSpPr/>
          <p:nvPr/>
        </p:nvSpPr>
        <p:spPr>
          <a:xfrm>
            <a:off x="4272915" y="8102600"/>
            <a:ext cx="2413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Houssem Eddine Chaouch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7062312" y="8153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7910" y="8017"/>
                </a:moveTo>
                <a:cubicBezTo>
                  <a:pt x="104021" y="5794"/>
                  <a:pt x="99219" y="5794"/>
                  <a:pt x="95290" y="8017"/>
                </a:cubicBezTo>
                <a:lnTo>
                  <a:pt x="6390" y="58817"/>
                </a:lnTo>
                <a:cubicBezTo>
                  <a:pt x="1389" y="61674"/>
                  <a:pt x="-1072" y="67548"/>
                  <a:pt x="397" y="73104"/>
                </a:cubicBezTo>
                <a:cubicBezTo>
                  <a:pt x="1865" y="78661"/>
                  <a:pt x="6945" y="82550"/>
                  <a:pt x="12700" y="82550"/>
                </a:cubicBezTo>
                <a:lnTo>
                  <a:pt x="25400" y="82550"/>
                </a:lnTo>
                <a:lnTo>
                  <a:pt x="25400" y="165100"/>
                </a:lnTo>
                <a:lnTo>
                  <a:pt x="25400" y="165100"/>
                </a:lnTo>
                <a:lnTo>
                  <a:pt x="5080" y="180340"/>
                </a:lnTo>
                <a:cubicBezTo>
                  <a:pt x="1865" y="182721"/>
                  <a:pt x="0" y="186492"/>
                  <a:pt x="0" y="190500"/>
                </a:cubicBezTo>
                <a:cubicBezTo>
                  <a:pt x="0" y="197525"/>
                  <a:pt x="5675" y="203200"/>
                  <a:pt x="12700" y="203200"/>
                </a:cubicBezTo>
                <a:lnTo>
                  <a:pt x="190500" y="203200"/>
                </a:lnTo>
                <a:cubicBezTo>
                  <a:pt x="197525" y="203200"/>
                  <a:pt x="203200" y="197525"/>
                  <a:pt x="203200" y="190500"/>
                </a:cubicBezTo>
                <a:cubicBezTo>
                  <a:pt x="203200" y="186492"/>
                  <a:pt x="201335" y="182721"/>
                  <a:pt x="198120" y="180340"/>
                </a:cubicBezTo>
                <a:lnTo>
                  <a:pt x="177800" y="165100"/>
                </a:lnTo>
                <a:lnTo>
                  <a:pt x="177800" y="82550"/>
                </a:lnTo>
                <a:lnTo>
                  <a:pt x="190500" y="82550"/>
                </a:lnTo>
                <a:cubicBezTo>
                  <a:pt x="196255" y="82550"/>
                  <a:pt x="201295" y="78661"/>
                  <a:pt x="202763" y="73104"/>
                </a:cubicBezTo>
                <a:cubicBezTo>
                  <a:pt x="204232" y="67548"/>
                  <a:pt x="201771" y="61674"/>
                  <a:pt x="196771" y="58817"/>
                </a:cubicBezTo>
                <a:lnTo>
                  <a:pt x="107871" y="8017"/>
                </a:lnTo>
                <a:close/>
                <a:moveTo>
                  <a:pt x="158750" y="82550"/>
                </a:moveTo>
                <a:lnTo>
                  <a:pt x="158750" y="165100"/>
                </a:lnTo>
                <a:lnTo>
                  <a:pt x="133350" y="165100"/>
                </a:lnTo>
                <a:lnTo>
                  <a:pt x="133350" y="82550"/>
                </a:lnTo>
                <a:lnTo>
                  <a:pt x="158750" y="82550"/>
                </a:lnTo>
                <a:close/>
                <a:moveTo>
                  <a:pt x="114300" y="82550"/>
                </a:moveTo>
                <a:lnTo>
                  <a:pt x="114300" y="165100"/>
                </a:lnTo>
                <a:lnTo>
                  <a:pt x="88900" y="165100"/>
                </a:lnTo>
                <a:lnTo>
                  <a:pt x="88900" y="82550"/>
                </a:lnTo>
                <a:lnTo>
                  <a:pt x="114300" y="82550"/>
                </a:lnTo>
                <a:close/>
                <a:moveTo>
                  <a:pt x="69850" y="82550"/>
                </a:moveTo>
                <a:lnTo>
                  <a:pt x="69850" y="165100"/>
                </a:lnTo>
                <a:lnTo>
                  <a:pt x="44450" y="165100"/>
                </a:lnTo>
                <a:lnTo>
                  <a:pt x="44450" y="82550"/>
                </a:lnTo>
                <a:lnTo>
                  <a:pt x="69850" y="82550"/>
                </a:lnTo>
                <a:close/>
                <a:moveTo>
                  <a:pt x="101600" y="38100"/>
                </a:moveTo>
                <a:cubicBezTo>
                  <a:pt x="108609" y="38100"/>
                  <a:pt x="114300" y="43791"/>
                  <a:pt x="114300" y="50800"/>
                </a:cubicBezTo>
                <a:cubicBezTo>
                  <a:pt x="114300" y="57809"/>
                  <a:pt x="108609" y="63500"/>
                  <a:pt x="101600" y="63500"/>
                </a:cubicBezTo>
                <a:cubicBezTo>
                  <a:pt x="94591" y="63500"/>
                  <a:pt x="88900" y="57809"/>
                  <a:pt x="88900" y="50800"/>
                </a:cubicBezTo>
                <a:cubicBezTo>
                  <a:pt x="88900" y="43791"/>
                  <a:pt x="94591" y="38100"/>
                  <a:pt x="101600" y="3810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2" name="Text 39"/>
          <p:cNvSpPr/>
          <p:nvPr/>
        </p:nvSpPr>
        <p:spPr>
          <a:xfrm>
            <a:off x="7341712" y="8102600"/>
            <a:ext cx="2438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Sousse Polytechnic School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10160000" y="8153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050" y="25400"/>
                </a:moveTo>
                <a:cubicBezTo>
                  <a:pt x="8533" y="25400"/>
                  <a:pt x="0" y="33933"/>
                  <a:pt x="0" y="44450"/>
                </a:cubicBezTo>
                <a:cubicBezTo>
                  <a:pt x="0" y="50443"/>
                  <a:pt x="2818" y="56078"/>
                  <a:pt x="7620" y="59690"/>
                </a:cubicBezTo>
                <a:lnTo>
                  <a:pt x="90170" y="121603"/>
                </a:lnTo>
                <a:cubicBezTo>
                  <a:pt x="96957" y="126683"/>
                  <a:pt x="106243" y="126683"/>
                  <a:pt x="113030" y="121603"/>
                </a:cubicBezTo>
                <a:lnTo>
                  <a:pt x="195580" y="59690"/>
                </a:lnTo>
                <a:cubicBezTo>
                  <a:pt x="200382" y="56078"/>
                  <a:pt x="203200" y="50443"/>
                  <a:pt x="203200" y="44450"/>
                </a:cubicBezTo>
                <a:cubicBezTo>
                  <a:pt x="203200" y="33933"/>
                  <a:pt x="194667" y="25400"/>
                  <a:pt x="184150" y="25400"/>
                </a:cubicBezTo>
                <a:lnTo>
                  <a:pt x="19050" y="25400"/>
                </a:lnTo>
                <a:close/>
                <a:moveTo>
                  <a:pt x="0" y="77788"/>
                </a:moveTo>
                <a:lnTo>
                  <a:pt x="0" y="152400"/>
                </a:lnTo>
                <a:cubicBezTo>
                  <a:pt x="0" y="166410"/>
                  <a:pt x="11390" y="177800"/>
                  <a:pt x="25400" y="177800"/>
                </a:cubicBezTo>
                <a:lnTo>
                  <a:pt x="177800" y="177800"/>
                </a:lnTo>
                <a:cubicBezTo>
                  <a:pt x="191810" y="177800"/>
                  <a:pt x="203200" y="166410"/>
                  <a:pt x="203200" y="152400"/>
                </a:cubicBezTo>
                <a:lnTo>
                  <a:pt x="203200" y="77788"/>
                </a:lnTo>
                <a:lnTo>
                  <a:pt x="124460" y="136843"/>
                </a:lnTo>
                <a:cubicBezTo>
                  <a:pt x="110927" y="147003"/>
                  <a:pt x="92273" y="147003"/>
                  <a:pt x="78740" y="136843"/>
                </a:cubicBezTo>
                <a:lnTo>
                  <a:pt x="0" y="77788"/>
                </a:ln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4" name="Text 41"/>
          <p:cNvSpPr/>
          <p:nvPr/>
        </p:nvSpPr>
        <p:spPr>
          <a:xfrm>
            <a:off x="10439400" y="8102600"/>
            <a:ext cx="190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GL BI DS 2024-2025</a:t>
            </a:r>
            <a:endParaRPr lang="en-US" sz="1600" dirty="0"/>
          </a:p>
        </p:txBody>
      </p:sp>
      <p:sp>
        <p:nvSpPr>
          <p:cNvPr id="45" name="Shape 23">
            <a:extLst>
              <a:ext uri="{FF2B5EF4-FFF2-40B4-BE49-F238E27FC236}">
                <a16:creationId xmlns:a16="http://schemas.microsoft.com/office/drawing/2014/main" id="{3A40D0D0-102A-204A-AE23-A23C179AE3EE}"/>
              </a:ext>
            </a:extLst>
          </p:cNvPr>
          <p:cNvSpPr/>
          <p:nvPr/>
        </p:nvSpPr>
        <p:spPr>
          <a:xfrm>
            <a:off x="15392400" y="840415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6" name="Text 24">
            <a:extLst>
              <a:ext uri="{FF2B5EF4-FFF2-40B4-BE49-F238E27FC236}">
                <a16:creationId xmlns:a16="http://schemas.microsoft.com/office/drawing/2014/main" id="{444E6381-6285-AEA9-90E9-E2DC8B203B66}"/>
              </a:ext>
            </a:extLst>
          </p:cNvPr>
          <p:cNvSpPr/>
          <p:nvPr/>
        </p:nvSpPr>
        <p:spPr>
          <a:xfrm>
            <a:off x="15341600" y="8404153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" name="Shape 1"/>
          <p:cNvSpPr/>
          <p:nvPr/>
        </p:nvSpPr>
        <p:spPr>
          <a:xfrm>
            <a:off x="660400" y="660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3813" y="28575"/>
                </a:moveTo>
                <a:cubicBezTo>
                  <a:pt x="15895" y="28575"/>
                  <a:pt x="9525" y="34945"/>
                  <a:pt x="9525" y="42863"/>
                </a:cubicBezTo>
                <a:lnTo>
                  <a:pt x="9525" y="71438"/>
                </a:lnTo>
                <a:cubicBezTo>
                  <a:pt x="9525" y="79355"/>
                  <a:pt x="15895" y="85725"/>
                  <a:pt x="23813" y="85725"/>
                </a:cubicBezTo>
                <a:lnTo>
                  <a:pt x="52388" y="85725"/>
                </a:lnTo>
                <a:cubicBezTo>
                  <a:pt x="60305" y="85725"/>
                  <a:pt x="66675" y="79355"/>
                  <a:pt x="66675" y="71438"/>
                </a:cubicBezTo>
                <a:lnTo>
                  <a:pt x="66675" y="42863"/>
                </a:lnTo>
                <a:cubicBezTo>
                  <a:pt x="66675" y="34945"/>
                  <a:pt x="60305" y="28575"/>
                  <a:pt x="52388" y="28575"/>
                </a:cubicBezTo>
                <a:lnTo>
                  <a:pt x="23813" y="28575"/>
                </a:lnTo>
                <a:close/>
                <a:moveTo>
                  <a:pt x="114300" y="38100"/>
                </a:moveTo>
                <a:cubicBezTo>
                  <a:pt x="103763" y="38100"/>
                  <a:pt x="95250" y="46613"/>
                  <a:pt x="95250" y="57150"/>
                </a:cubicBezTo>
                <a:cubicBezTo>
                  <a:pt x="95250" y="67687"/>
                  <a:pt x="103763" y="76200"/>
                  <a:pt x="114300" y="76200"/>
                </a:cubicBezTo>
                <a:lnTo>
                  <a:pt x="285750" y="76200"/>
                </a:lnTo>
                <a:cubicBezTo>
                  <a:pt x="296287" y="76200"/>
                  <a:pt x="304800" y="67687"/>
                  <a:pt x="304800" y="57150"/>
                </a:cubicBezTo>
                <a:cubicBezTo>
                  <a:pt x="304800" y="46613"/>
                  <a:pt x="296287" y="38100"/>
                  <a:pt x="285750" y="38100"/>
                </a:cubicBezTo>
                <a:lnTo>
                  <a:pt x="114300" y="38100"/>
                </a:lnTo>
                <a:close/>
                <a:moveTo>
                  <a:pt x="114300" y="133350"/>
                </a:moveTo>
                <a:cubicBezTo>
                  <a:pt x="103763" y="133350"/>
                  <a:pt x="95250" y="141863"/>
                  <a:pt x="95250" y="152400"/>
                </a:cubicBezTo>
                <a:cubicBezTo>
                  <a:pt x="95250" y="162937"/>
                  <a:pt x="103763" y="171450"/>
                  <a:pt x="114300" y="171450"/>
                </a:cubicBezTo>
                <a:lnTo>
                  <a:pt x="285750" y="171450"/>
                </a:lnTo>
                <a:cubicBezTo>
                  <a:pt x="296287" y="171450"/>
                  <a:pt x="304800" y="162937"/>
                  <a:pt x="304800" y="152400"/>
                </a:cubicBezTo>
                <a:cubicBezTo>
                  <a:pt x="304800" y="141863"/>
                  <a:pt x="296287" y="133350"/>
                  <a:pt x="285750" y="133350"/>
                </a:cubicBezTo>
                <a:lnTo>
                  <a:pt x="114300" y="133350"/>
                </a:lnTo>
                <a:close/>
                <a:moveTo>
                  <a:pt x="114300" y="228600"/>
                </a:moveTo>
                <a:cubicBezTo>
                  <a:pt x="103763" y="228600"/>
                  <a:pt x="95250" y="237113"/>
                  <a:pt x="95250" y="247650"/>
                </a:cubicBezTo>
                <a:cubicBezTo>
                  <a:pt x="95250" y="258187"/>
                  <a:pt x="103763" y="266700"/>
                  <a:pt x="114300" y="266700"/>
                </a:cubicBezTo>
                <a:lnTo>
                  <a:pt x="285750" y="266700"/>
                </a:lnTo>
                <a:cubicBezTo>
                  <a:pt x="296287" y="266700"/>
                  <a:pt x="304800" y="258187"/>
                  <a:pt x="304800" y="247650"/>
                </a:cubicBezTo>
                <a:cubicBezTo>
                  <a:pt x="304800" y="237113"/>
                  <a:pt x="296287" y="228600"/>
                  <a:pt x="285750" y="228600"/>
                </a:cubicBezTo>
                <a:lnTo>
                  <a:pt x="114300" y="228600"/>
                </a:lnTo>
                <a:close/>
                <a:moveTo>
                  <a:pt x="9525" y="138113"/>
                </a:moveTo>
                <a:lnTo>
                  <a:pt x="9525" y="166688"/>
                </a:lnTo>
                <a:cubicBezTo>
                  <a:pt x="9525" y="174605"/>
                  <a:pt x="15895" y="180975"/>
                  <a:pt x="23813" y="180975"/>
                </a:cubicBezTo>
                <a:lnTo>
                  <a:pt x="52388" y="180975"/>
                </a:lnTo>
                <a:cubicBezTo>
                  <a:pt x="60305" y="180975"/>
                  <a:pt x="66675" y="174605"/>
                  <a:pt x="66675" y="166688"/>
                </a:cubicBezTo>
                <a:lnTo>
                  <a:pt x="66675" y="138113"/>
                </a:lnTo>
                <a:cubicBezTo>
                  <a:pt x="66675" y="130195"/>
                  <a:pt x="60305" y="123825"/>
                  <a:pt x="52388" y="123825"/>
                </a:cubicBezTo>
                <a:lnTo>
                  <a:pt x="23813" y="123825"/>
                </a:lnTo>
                <a:cubicBezTo>
                  <a:pt x="15895" y="123825"/>
                  <a:pt x="9525" y="130195"/>
                  <a:pt x="9525" y="138113"/>
                </a:cubicBezTo>
                <a:close/>
                <a:moveTo>
                  <a:pt x="23813" y="219075"/>
                </a:moveTo>
                <a:cubicBezTo>
                  <a:pt x="15895" y="219075"/>
                  <a:pt x="9525" y="225445"/>
                  <a:pt x="9525" y="233363"/>
                </a:cubicBezTo>
                <a:lnTo>
                  <a:pt x="9525" y="261937"/>
                </a:lnTo>
                <a:cubicBezTo>
                  <a:pt x="9525" y="269855"/>
                  <a:pt x="15895" y="276225"/>
                  <a:pt x="23813" y="276225"/>
                </a:cubicBezTo>
                <a:lnTo>
                  <a:pt x="52388" y="276225"/>
                </a:lnTo>
                <a:cubicBezTo>
                  <a:pt x="60305" y="276225"/>
                  <a:pt x="66675" y="269855"/>
                  <a:pt x="66675" y="261937"/>
                </a:cubicBezTo>
                <a:lnTo>
                  <a:pt x="66675" y="233363"/>
                </a:lnTo>
                <a:cubicBezTo>
                  <a:pt x="66675" y="225445"/>
                  <a:pt x="60305" y="219075"/>
                  <a:pt x="52388" y="219075"/>
                </a:cubicBezTo>
                <a:lnTo>
                  <a:pt x="23813" y="219075"/>
                </a:ln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" name="Text 2"/>
          <p:cNvSpPr/>
          <p:nvPr/>
        </p:nvSpPr>
        <p:spPr>
          <a:xfrm>
            <a:off x="1270000" y="508000"/>
            <a:ext cx="2387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Agenda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524000"/>
            <a:ext cx="7442200" cy="914400"/>
          </a:xfrm>
          <a:custGeom>
            <a:avLst/>
            <a:gdLst/>
            <a:ahLst/>
            <a:cxnLst/>
            <a:rect l="l" t="t" r="r" b="b"/>
            <a:pathLst>
              <a:path w="7442200" h="914400">
                <a:moveTo>
                  <a:pt x="50800" y="0"/>
                </a:moveTo>
                <a:lnTo>
                  <a:pt x="7340601" y="0"/>
                </a:lnTo>
                <a:cubicBezTo>
                  <a:pt x="7396713" y="0"/>
                  <a:pt x="7442200" y="45487"/>
                  <a:pt x="7442200" y="101599"/>
                </a:cubicBezTo>
                <a:lnTo>
                  <a:pt x="7442200" y="812801"/>
                </a:lnTo>
                <a:cubicBezTo>
                  <a:pt x="7442200" y="868913"/>
                  <a:pt x="7396713" y="914400"/>
                  <a:pt x="7340601" y="914400"/>
                </a:cubicBez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33400" y="1524000"/>
            <a:ext cx="50800" cy="914400"/>
          </a:xfrm>
          <a:custGeom>
            <a:avLst/>
            <a:gdLst/>
            <a:ahLst/>
            <a:cxnLst/>
            <a:rect l="l" t="t" r="r" b="b"/>
            <a:pathLst>
              <a:path w="50800" h="914400">
                <a:moveTo>
                  <a:pt x="50800" y="0"/>
                </a:moveTo>
                <a:lnTo>
                  <a:pt x="50800" y="0"/>
                </a:lnTo>
                <a:lnTo>
                  <a:pt x="50800" y="914400"/>
                </a:ln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" name="Shape 5"/>
          <p:cNvSpPr/>
          <p:nvPr/>
        </p:nvSpPr>
        <p:spPr>
          <a:xfrm>
            <a:off x="762000" y="17272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8" name="Text 6"/>
          <p:cNvSpPr/>
          <p:nvPr/>
        </p:nvSpPr>
        <p:spPr>
          <a:xfrm>
            <a:off x="704850" y="1727200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422400" y="1803400"/>
            <a:ext cx="2514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 &amp; Objectives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8305800" y="1524000"/>
            <a:ext cx="7442200" cy="914400"/>
          </a:xfrm>
          <a:custGeom>
            <a:avLst/>
            <a:gdLst/>
            <a:ahLst/>
            <a:cxnLst/>
            <a:rect l="l" t="t" r="r" b="b"/>
            <a:pathLst>
              <a:path w="7442200" h="914400">
                <a:moveTo>
                  <a:pt x="50800" y="0"/>
                </a:moveTo>
                <a:lnTo>
                  <a:pt x="7340601" y="0"/>
                </a:lnTo>
                <a:cubicBezTo>
                  <a:pt x="7396713" y="0"/>
                  <a:pt x="7442200" y="45487"/>
                  <a:pt x="7442200" y="101599"/>
                </a:cubicBezTo>
                <a:lnTo>
                  <a:pt x="7442200" y="812801"/>
                </a:lnTo>
                <a:cubicBezTo>
                  <a:pt x="7442200" y="868913"/>
                  <a:pt x="7396713" y="914400"/>
                  <a:pt x="7340601" y="914400"/>
                </a:cubicBez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8305800" y="1524000"/>
            <a:ext cx="50800" cy="914400"/>
          </a:xfrm>
          <a:custGeom>
            <a:avLst/>
            <a:gdLst/>
            <a:ahLst/>
            <a:cxnLst/>
            <a:rect l="l" t="t" r="r" b="b"/>
            <a:pathLst>
              <a:path w="50800" h="914400">
                <a:moveTo>
                  <a:pt x="50800" y="0"/>
                </a:moveTo>
                <a:lnTo>
                  <a:pt x="50800" y="0"/>
                </a:lnTo>
                <a:lnTo>
                  <a:pt x="50800" y="914400"/>
                </a:ln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2" name="Shape 10"/>
          <p:cNvSpPr/>
          <p:nvPr/>
        </p:nvSpPr>
        <p:spPr>
          <a:xfrm>
            <a:off x="8534400" y="17272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3" name="Text 11"/>
          <p:cNvSpPr/>
          <p:nvPr/>
        </p:nvSpPr>
        <p:spPr>
          <a:xfrm>
            <a:off x="8477250" y="1727200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194800" y="1803400"/>
            <a:ext cx="2095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Dataset Overview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33400" y="2641600"/>
            <a:ext cx="7442200" cy="914400"/>
          </a:xfrm>
          <a:custGeom>
            <a:avLst/>
            <a:gdLst/>
            <a:ahLst/>
            <a:cxnLst/>
            <a:rect l="l" t="t" r="r" b="b"/>
            <a:pathLst>
              <a:path w="7442200" h="914400">
                <a:moveTo>
                  <a:pt x="50800" y="0"/>
                </a:moveTo>
                <a:lnTo>
                  <a:pt x="7340601" y="0"/>
                </a:lnTo>
                <a:cubicBezTo>
                  <a:pt x="7396713" y="0"/>
                  <a:pt x="7442200" y="45487"/>
                  <a:pt x="7442200" y="101599"/>
                </a:cubicBezTo>
                <a:lnTo>
                  <a:pt x="7442200" y="812801"/>
                </a:lnTo>
                <a:cubicBezTo>
                  <a:pt x="7442200" y="868913"/>
                  <a:pt x="7396713" y="914400"/>
                  <a:pt x="7340601" y="914400"/>
                </a:cubicBez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533400" y="2641600"/>
            <a:ext cx="50800" cy="914400"/>
          </a:xfrm>
          <a:custGeom>
            <a:avLst/>
            <a:gdLst/>
            <a:ahLst/>
            <a:cxnLst/>
            <a:rect l="l" t="t" r="r" b="b"/>
            <a:pathLst>
              <a:path w="50800" h="914400">
                <a:moveTo>
                  <a:pt x="50800" y="0"/>
                </a:moveTo>
                <a:lnTo>
                  <a:pt x="50800" y="0"/>
                </a:lnTo>
                <a:lnTo>
                  <a:pt x="50800" y="914400"/>
                </a:ln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7" name="Shape 15"/>
          <p:cNvSpPr/>
          <p:nvPr/>
        </p:nvSpPr>
        <p:spPr>
          <a:xfrm>
            <a:off x="762000" y="28448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8" name="Text 16"/>
          <p:cNvSpPr/>
          <p:nvPr/>
        </p:nvSpPr>
        <p:spPr>
          <a:xfrm>
            <a:off x="704850" y="2844800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422400" y="2921000"/>
            <a:ext cx="1587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Methodology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305800" y="2641600"/>
            <a:ext cx="7442200" cy="914400"/>
          </a:xfrm>
          <a:custGeom>
            <a:avLst/>
            <a:gdLst/>
            <a:ahLst/>
            <a:cxnLst/>
            <a:rect l="l" t="t" r="r" b="b"/>
            <a:pathLst>
              <a:path w="7442200" h="914400">
                <a:moveTo>
                  <a:pt x="50800" y="0"/>
                </a:moveTo>
                <a:lnTo>
                  <a:pt x="7340601" y="0"/>
                </a:lnTo>
                <a:cubicBezTo>
                  <a:pt x="7396713" y="0"/>
                  <a:pt x="7442200" y="45487"/>
                  <a:pt x="7442200" y="101599"/>
                </a:cubicBezTo>
                <a:lnTo>
                  <a:pt x="7442200" y="812801"/>
                </a:lnTo>
                <a:cubicBezTo>
                  <a:pt x="7442200" y="868913"/>
                  <a:pt x="7396713" y="914400"/>
                  <a:pt x="7340601" y="914400"/>
                </a:cubicBez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8305800" y="2641600"/>
            <a:ext cx="50800" cy="914400"/>
          </a:xfrm>
          <a:custGeom>
            <a:avLst/>
            <a:gdLst/>
            <a:ahLst/>
            <a:cxnLst/>
            <a:rect l="l" t="t" r="r" b="b"/>
            <a:pathLst>
              <a:path w="50800" h="914400">
                <a:moveTo>
                  <a:pt x="50800" y="0"/>
                </a:moveTo>
                <a:lnTo>
                  <a:pt x="50800" y="0"/>
                </a:lnTo>
                <a:lnTo>
                  <a:pt x="50800" y="914400"/>
                </a:ln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2" name="Shape 20"/>
          <p:cNvSpPr/>
          <p:nvPr/>
        </p:nvSpPr>
        <p:spPr>
          <a:xfrm>
            <a:off x="8534400" y="28448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3" name="Text 21"/>
          <p:cNvSpPr/>
          <p:nvPr/>
        </p:nvSpPr>
        <p:spPr>
          <a:xfrm>
            <a:off x="8477250" y="2844800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194800" y="2921000"/>
            <a:ext cx="298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 Selection &amp; Results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33400" y="3759200"/>
            <a:ext cx="7442200" cy="914400"/>
          </a:xfrm>
          <a:custGeom>
            <a:avLst/>
            <a:gdLst/>
            <a:ahLst/>
            <a:cxnLst/>
            <a:rect l="l" t="t" r="r" b="b"/>
            <a:pathLst>
              <a:path w="7442200" h="914400">
                <a:moveTo>
                  <a:pt x="50800" y="0"/>
                </a:moveTo>
                <a:lnTo>
                  <a:pt x="7340601" y="0"/>
                </a:lnTo>
                <a:cubicBezTo>
                  <a:pt x="7396713" y="0"/>
                  <a:pt x="7442200" y="45487"/>
                  <a:pt x="7442200" y="101599"/>
                </a:cubicBezTo>
                <a:lnTo>
                  <a:pt x="7442200" y="812801"/>
                </a:lnTo>
                <a:cubicBezTo>
                  <a:pt x="7442200" y="868913"/>
                  <a:pt x="7396713" y="914400"/>
                  <a:pt x="7340601" y="914400"/>
                </a:cubicBez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533400" y="3759200"/>
            <a:ext cx="50800" cy="914400"/>
          </a:xfrm>
          <a:custGeom>
            <a:avLst/>
            <a:gdLst/>
            <a:ahLst/>
            <a:cxnLst/>
            <a:rect l="l" t="t" r="r" b="b"/>
            <a:pathLst>
              <a:path w="50800" h="914400">
                <a:moveTo>
                  <a:pt x="50800" y="0"/>
                </a:moveTo>
                <a:lnTo>
                  <a:pt x="50800" y="0"/>
                </a:lnTo>
                <a:lnTo>
                  <a:pt x="50800" y="914400"/>
                </a:ln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7" name="Shape 25"/>
          <p:cNvSpPr/>
          <p:nvPr/>
        </p:nvSpPr>
        <p:spPr>
          <a:xfrm>
            <a:off x="762000" y="3962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8" name="Text 26"/>
          <p:cNvSpPr/>
          <p:nvPr/>
        </p:nvSpPr>
        <p:spPr>
          <a:xfrm>
            <a:off x="704850" y="3962400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422400" y="4038600"/>
            <a:ext cx="3810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Optimization &amp; Final Performance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305800" y="3759200"/>
            <a:ext cx="7442200" cy="914400"/>
          </a:xfrm>
          <a:custGeom>
            <a:avLst/>
            <a:gdLst/>
            <a:ahLst/>
            <a:cxnLst/>
            <a:rect l="l" t="t" r="r" b="b"/>
            <a:pathLst>
              <a:path w="7442200" h="914400">
                <a:moveTo>
                  <a:pt x="50800" y="0"/>
                </a:moveTo>
                <a:lnTo>
                  <a:pt x="7340601" y="0"/>
                </a:lnTo>
                <a:cubicBezTo>
                  <a:pt x="7396713" y="0"/>
                  <a:pt x="7442200" y="45487"/>
                  <a:pt x="7442200" y="101599"/>
                </a:cubicBezTo>
                <a:lnTo>
                  <a:pt x="7442200" y="812801"/>
                </a:lnTo>
                <a:cubicBezTo>
                  <a:pt x="7442200" y="868913"/>
                  <a:pt x="7396713" y="914400"/>
                  <a:pt x="7340601" y="914400"/>
                </a:cubicBez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8305800" y="3759200"/>
            <a:ext cx="50800" cy="914400"/>
          </a:xfrm>
          <a:custGeom>
            <a:avLst/>
            <a:gdLst/>
            <a:ahLst/>
            <a:cxnLst/>
            <a:rect l="l" t="t" r="r" b="b"/>
            <a:pathLst>
              <a:path w="50800" h="914400">
                <a:moveTo>
                  <a:pt x="50800" y="0"/>
                </a:moveTo>
                <a:lnTo>
                  <a:pt x="50800" y="0"/>
                </a:lnTo>
                <a:lnTo>
                  <a:pt x="50800" y="914400"/>
                </a:ln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2" name="Shape 30"/>
          <p:cNvSpPr/>
          <p:nvPr/>
        </p:nvSpPr>
        <p:spPr>
          <a:xfrm>
            <a:off x="8534400" y="3962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3" name="Text 31"/>
          <p:cNvSpPr/>
          <p:nvPr/>
        </p:nvSpPr>
        <p:spPr>
          <a:xfrm>
            <a:off x="8477250" y="3962400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06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194800" y="4038600"/>
            <a:ext cx="236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33400" y="4876800"/>
            <a:ext cx="7442200" cy="914400"/>
          </a:xfrm>
          <a:custGeom>
            <a:avLst/>
            <a:gdLst/>
            <a:ahLst/>
            <a:cxnLst/>
            <a:rect l="l" t="t" r="r" b="b"/>
            <a:pathLst>
              <a:path w="7442200" h="914400">
                <a:moveTo>
                  <a:pt x="50800" y="0"/>
                </a:moveTo>
                <a:lnTo>
                  <a:pt x="7340601" y="0"/>
                </a:lnTo>
                <a:cubicBezTo>
                  <a:pt x="7396713" y="0"/>
                  <a:pt x="7442200" y="45487"/>
                  <a:pt x="7442200" y="101599"/>
                </a:cubicBezTo>
                <a:lnTo>
                  <a:pt x="7442200" y="812801"/>
                </a:lnTo>
                <a:cubicBezTo>
                  <a:pt x="7442200" y="868913"/>
                  <a:pt x="7396713" y="914400"/>
                  <a:pt x="7340601" y="914400"/>
                </a:cubicBez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533400" y="4876800"/>
            <a:ext cx="50800" cy="914400"/>
          </a:xfrm>
          <a:custGeom>
            <a:avLst/>
            <a:gdLst/>
            <a:ahLst/>
            <a:cxnLst/>
            <a:rect l="l" t="t" r="r" b="b"/>
            <a:pathLst>
              <a:path w="50800" h="914400">
                <a:moveTo>
                  <a:pt x="50800" y="0"/>
                </a:moveTo>
                <a:lnTo>
                  <a:pt x="50800" y="0"/>
                </a:lnTo>
                <a:lnTo>
                  <a:pt x="50800" y="914400"/>
                </a:ln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7" name="Shape 35"/>
          <p:cNvSpPr/>
          <p:nvPr/>
        </p:nvSpPr>
        <p:spPr>
          <a:xfrm>
            <a:off x="762000" y="5080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8" name="Text 36"/>
          <p:cNvSpPr/>
          <p:nvPr/>
        </p:nvSpPr>
        <p:spPr>
          <a:xfrm>
            <a:off x="704850" y="5080000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07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422400" y="5156200"/>
            <a:ext cx="3238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Achievements &amp; Impact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305800" y="4876800"/>
            <a:ext cx="7442200" cy="914400"/>
          </a:xfrm>
          <a:custGeom>
            <a:avLst/>
            <a:gdLst/>
            <a:ahLst/>
            <a:cxnLst/>
            <a:rect l="l" t="t" r="r" b="b"/>
            <a:pathLst>
              <a:path w="7442200" h="914400">
                <a:moveTo>
                  <a:pt x="50800" y="0"/>
                </a:moveTo>
                <a:lnTo>
                  <a:pt x="7340601" y="0"/>
                </a:lnTo>
                <a:cubicBezTo>
                  <a:pt x="7396713" y="0"/>
                  <a:pt x="7442200" y="45487"/>
                  <a:pt x="7442200" y="101599"/>
                </a:cubicBezTo>
                <a:lnTo>
                  <a:pt x="7442200" y="812801"/>
                </a:lnTo>
                <a:cubicBezTo>
                  <a:pt x="7442200" y="868913"/>
                  <a:pt x="7396713" y="914400"/>
                  <a:pt x="7340601" y="914400"/>
                </a:cubicBez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8305800" y="4876800"/>
            <a:ext cx="50800" cy="914400"/>
          </a:xfrm>
          <a:custGeom>
            <a:avLst/>
            <a:gdLst/>
            <a:ahLst/>
            <a:cxnLst/>
            <a:rect l="l" t="t" r="r" b="b"/>
            <a:pathLst>
              <a:path w="50800" h="914400">
                <a:moveTo>
                  <a:pt x="50800" y="0"/>
                </a:moveTo>
                <a:lnTo>
                  <a:pt x="50800" y="0"/>
                </a:lnTo>
                <a:lnTo>
                  <a:pt x="50800" y="914400"/>
                </a:ln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2" name="Shape 40"/>
          <p:cNvSpPr/>
          <p:nvPr/>
        </p:nvSpPr>
        <p:spPr>
          <a:xfrm>
            <a:off x="8534400" y="5080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3" name="Text 41"/>
          <p:cNvSpPr/>
          <p:nvPr/>
        </p:nvSpPr>
        <p:spPr>
          <a:xfrm>
            <a:off x="8477250" y="5080000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08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194800" y="5156200"/>
            <a:ext cx="2641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Interface &amp; Demo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533400" y="5994400"/>
            <a:ext cx="7442200" cy="914400"/>
          </a:xfrm>
          <a:custGeom>
            <a:avLst/>
            <a:gdLst/>
            <a:ahLst/>
            <a:cxnLst/>
            <a:rect l="l" t="t" r="r" b="b"/>
            <a:pathLst>
              <a:path w="7442200" h="914400">
                <a:moveTo>
                  <a:pt x="50800" y="0"/>
                </a:moveTo>
                <a:lnTo>
                  <a:pt x="7340601" y="0"/>
                </a:lnTo>
                <a:cubicBezTo>
                  <a:pt x="7396713" y="0"/>
                  <a:pt x="7442200" y="45487"/>
                  <a:pt x="7442200" y="101599"/>
                </a:cubicBezTo>
                <a:lnTo>
                  <a:pt x="7442200" y="812801"/>
                </a:lnTo>
                <a:cubicBezTo>
                  <a:pt x="7442200" y="868913"/>
                  <a:pt x="7396713" y="914400"/>
                  <a:pt x="7340601" y="914400"/>
                </a:cubicBez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533400" y="5994400"/>
            <a:ext cx="50800" cy="914400"/>
          </a:xfrm>
          <a:custGeom>
            <a:avLst/>
            <a:gdLst/>
            <a:ahLst/>
            <a:cxnLst/>
            <a:rect l="l" t="t" r="r" b="b"/>
            <a:pathLst>
              <a:path w="50800" h="914400">
                <a:moveTo>
                  <a:pt x="50800" y="0"/>
                </a:moveTo>
                <a:lnTo>
                  <a:pt x="50800" y="0"/>
                </a:lnTo>
                <a:lnTo>
                  <a:pt x="50800" y="914400"/>
                </a:ln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7" name="Shape 45"/>
          <p:cNvSpPr/>
          <p:nvPr/>
        </p:nvSpPr>
        <p:spPr>
          <a:xfrm>
            <a:off x="762000" y="6197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8" name="Text 46"/>
          <p:cNvSpPr/>
          <p:nvPr/>
        </p:nvSpPr>
        <p:spPr>
          <a:xfrm>
            <a:off x="704850" y="6197600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09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422400" y="6273800"/>
            <a:ext cx="3009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Limitations &amp; Future Work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305800" y="5994400"/>
            <a:ext cx="7442200" cy="914400"/>
          </a:xfrm>
          <a:custGeom>
            <a:avLst/>
            <a:gdLst/>
            <a:ahLst/>
            <a:cxnLst/>
            <a:rect l="l" t="t" r="r" b="b"/>
            <a:pathLst>
              <a:path w="7442200" h="914400">
                <a:moveTo>
                  <a:pt x="50800" y="0"/>
                </a:moveTo>
                <a:lnTo>
                  <a:pt x="7340601" y="0"/>
                </a:lnTo>
                <a:cubicBezTo>
                  <a:pt x="7396713" y="0"/>
                  <a:pt x="7442200" y="45487"/>
                  <a:pt x="7442200" y="101599"/>
                </a:cubicBezTo>
                <a:lnTo>
                  <a:pt x="7442200" y="812801"/>
                </a:lnTo>
                <a:cubicBezTo>
                  <a:pt x="7442200" y="868913"/>
                  <a:pt x="7396713" y="914400"/>
                  <a:pt x="7340601" y="914400"/>
                </a:cubicBez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8305800" y="5994400"/>
            <a:ext cx="50800" cy="914400"/>
          </a:xfrm>
          <a:custGeom>
            <a:avLst/>
            <a:gdLst/>
            <a:ahLst/>
            <a:cxnLst/>
            <a:rect l="l" t="t" r="r" b="b"/>
            <a:pathLst>
              <a:path w="50800" h="914400">
                <a:moveTo>
                  <a:pt x="50800" y="0"/>
                </a:moveTo>
                <a:lnTo>
                  <a:pt x="50800" y="0"/>
                </a:lnTo>
                <a:lnTo>
                  <a:pt x="50800" y="914400"/>
                </a:lnTo>
                <a:lnTo>
                  <a:pt x="50800" y="914400"/>
                </a:lnTo>
                <a:cubicBezTo>
                  <a:pt x="22763" y="914400"/>
                  <a:pt x="0" y="891637"/>
                  <a:pt x="0" y="863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2" name="Shape 50"/>
          <p:cNvSpPr/>
          <p:nvPr/>
        </p:nvSpPr>
        <p:spPr>
          <a:xfrm>
            <a:off x="8534400" y="6197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3" name="Text 51"/>
          <p:cNvSpPr/>
          <p:nvPr/>
        </p:nvSpPr>
        <p:spPr>
          <a:xfrm>
            <a:off x="8477250" y="6197600"/>
            <a:ext cx="62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9194800" y="6273800"/>
            <a:ext cx="218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Conclusion &amp; Q&amp;A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" name="Shape 1"/>
          <p:cNvSpPr/>
          <p:nvPr/>
        </p:nvSpPr>
        <p:spPr>
          <a:xfrm>
            <a:off x="660400" y="660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66700" y="152400"/>
                </a:moveTo>
                <a:cubicBezTo>
                  <a:pt x="266700" y="89316"/>
                  <a:pt x="215484" y="38100"/>
                  <a:pt x="152400" y="38100"/>
                </a:cubicBezTo>
                <a:cubicBezTo>
                  <a:pt x="89316" y="38100"/>
                  <a:pt x="38100" y="89316"/>
                  <a:pt x="38100" y="152400"/>
                </a:cubicBezTo>
                <a:cubicBezTo>
                  <a:pt x="38100" y="215484"/>
                  <a:pt x="89316" y="266700"/>
                  <a:pt x="152400" y="266700"/>
                </a:cubicBezTo>
                <a:cubicBezTo>
                  <a:pt x="215484" y="266700"/>
                  <a:pt x="266700" y="215484"/>
                  <a:pt x="266700" y="152400"/>
                </a:cubicBezTo>
                <a:close/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  <a:moveTo>
                  <a:pt x="152400" y="200025"/>
                </a:moveTo>
                <a:cubicBezTo>
                  <a:pt x="178685" y="200025"/>
                  <a:pt x="200025" y="178685"/>
                  <a:pt x="200025" y="152400"/>
                </a:cubicBezTo>
                <a:cubicBezTo>
                  <a:pt x="200025" y="126115"/>
                  <a:pt x="178685" y="104775"/>
                  <a:pt x="152400" y="104775"/>
                </a:cubicBezTo>
                <a:cubicBezTo>
                  <a:pt x="126115" y="104775"/>
                  <a:pt x="104775" y="126115"/>
                  <a:pt x="104775" y="152400"/>
                </a:cubicBezTo>
                <a:cubicBezTo>
                  <a:pt x="104775" y="178685"/>
                  <a:pt x="126115" y="200025"/>
                  <a:pt x="152400" y="200025"/>
                </a:cubicBezTo>
                <a:close/>
                <a:moveTo>
                  <a:pt x="152400" y="66675"/>
                </a:moveTo>
                <a:cubicBezTo>
                  <a:pt x="199713" y="66675"/>
                  <a:pt x="238125" y="105087"/>
                  <a:pt x="238125" y="152400"/>
                </a:cubicBezTo>
                <a:cubicBezTo>
                  <a:pt x="238125" y="199713"/>
                  <a:pt x="199713" y="238125"/>
                  <a:pt x="152400" y="238125"/>
                </a:cubicBezTo>
                <a:cubicBezTo>
                  <a:pt x="105087" y="238125"/>
                  <a:pt x="66675" y="199713"/>
                  <a:pt x="66675" y="152400"/>
                </a:cubicBezTo>
                <a:cubicBezTo>
                  <a:pt x="66675" y="105087"/>
                  <a:pt x="105087" y="66675"/>
                  <a:pt x="152400" y="66675"/>
                </a:cubicBezTo>
                <a:close/>
                <a:moveTo>
                  <a:pt x="133350" y="152400"/>
                </a:moveTo>
                <a:cubicBezTo>
                  <a:pt x="133350" y="141886"/>
                  <a:pt x="141886" y="133350"/>
                  <a:pt x="152400" y="133350"/>
                </a:cubicBezTo>
                <a:cubicBezTo>
                  <a:pt x="162914" y="133350"/>
                  <a:pt x="171450" y="141886"/>
                  <a:pt x="171450" y="152400"/>
                </a:cubicBezTo>
                <a:cubicBezTo>
                  <a:pt x="171450" y="162914"/>
                  <a:pt x="162914" y="171450"/>
                  <a:pt x="152400" y="171450"/>
                </a:cubicBezTo>
                <a:cubicBezTo>
                  <a:pt x="141886" y="171450"/>
                  <a:pt x="133350" y="162914"/>
                  <a:pt x="133350" y="15240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" name="Text 2"/>
          <p:cNvSpPr/>
          <p:nvPr/>
        </p:nvSpPr>
        <p:spPr>
          <a:xfrm>
            <a:off x="1270000" y="508000"/>
            <a:ext cx="610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&amp; Objectives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3400" y="1422400"/>
            <a:ext cx="7442200" cy="6007100"/>
          </a:xfrm>
          <a:custGeom>
            <a:avLst/>
            <a:gdLst/>
            <a:ahLst/>
            <a:cxnLst/>
            <a:rect l="l" t="t" r="r" b="b"/>
            <a:pathLst>
              <a:path w="7442200" h="6007100">
                <a:moveTo>
                  <a:pt x="50800" y="0"/>
                </a:moveTo>
                <a:lnTo>
                  <a:pt x="7340620" y="0"/>
                </a:lnTo>
                <a:cubicBezTo>
                  <a:pt x="7396721" y="0"/>
                  <a:pt x="7442200" y="45479"/>
                  <a:pt x="7442200" y="101580"/>
                </a:cubicBezTo>
                <a:lnTo>
                  <a:pt x="7442200" y="5905520"/>
                </a:lnTo>
                <a:cubicBezTo>
                  <a:pt x="7442200" y="5961621"/>
                  <a:pt x="7396721" y="6007100"/>
                  <a:pt x="7340620" y="6007100"/>
                </a:cubicBezTo>
                <a:lnTo>
                  <a:pt x="50800" y="6007100"/>
                </a:lnTo>
                <a:cubicBezTo>
                  <a:pt x="22763" y="6007100"/>
                  <a:pt x="0" y="5984337"/>
                  <a:pt x="0" y="5956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33400" y="1422400"/>
            <a:ext cx="50800" cy="6007100"/>
          </a:xfrm>
          <a:custGeom>
            <a:avLst/>
            <a:gdLst/>
            <a:ahLst/>
            <a:cxnLst/>
            <a:rect l="l" t="t" r="r" b="b"/>
            <a:pathLst>
              <a:path w="50800" h="6007100">
                <a:moveTo>
                  <a:pt x="50800" y="0"/>
                </a:moveTo>
                <a:lnTo>
                  <a:pt x="50800" y="0"/>
                </a:lnTo>
                <a:lnTo>
                  <a:pt x="50800" y="6007100"/>
                </a:lnTo>
                <a:lnTo>
                  <a:pt x="50800" y="6007100"/>
                </a:lnTo>
                <a:cubicBezTo>
                  <a:pt x="22763" y="6007100"/>
                  <a:pt x="0" y="5984337"/>
                  <a:pt x="0" y="5956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" name="Shape 5"/>
          <p:cNvSpPr/>
          <p:nvPr/>
        </p:nvSpPr>
        <p:spPr>
          <a:xfrm>
            <a:off x="901700" y="17778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61151" y="0"/>
                  <a:pt x="169188" y="4822"/>
                  <a:pt x="173355" y="12502"/>
                </a:cubicBezTo>
                <a:lnTo>
                  <a:pt x="301943" y="250627"/>
                </a:lnTo>
                <a:cubicBezTo>
                  <a:pt x="305931" y="258008"/>
                  <a:pt x="305753" y="266938"/>
                  <a:pt x="301466" y="274141"/>
                </a:cubicBezTo>
                <a:cubicBezTo>
                  <a:pt x="297180" y="281345"/>
                  <a:pt x="289381" y="285750"/>
                  <a:pt x="280987" y="285750"/>
                </a:cubicBezTo>
                <a:lnTo>
                  <a:pt x="23813" y="285750"/>
                </a:lnTo>
                <a:cubicBezTo>
                  <a:pt x="15419" y="285750"/>
                  <a:pt x="7680" y="281345"/>
                  <a:pt x="3334" y="274141"/>
                </a:cubicBezTo>
                <a:cubicBezTo>
                  <a:pt x="-1012" y="266938"/>
                  <a:pt x="-1131" y="258008"/>
                  <a:pt x="2858" y="250627"/>
                </a:cubicBezTo>
                <a:lnTo>
                  <a:pt x="131445" y="12502"/>
                </a:lnTo>
                <a:cubicBezTo>
                  <a:pt x="135612" y="4822"/>
                  <a:pt x="143649" y="0"/>
                  <a:pt x="152400" y="0"/>
                </a:cubicBezTo>
                <a:close/>
                <a:moveTo>
                  <a:pt x="152400" y="100013"/>
                </a:moveTo>
                <a:cubicBezTo>
                  <a:pt x="144482" y="100013"/>
                  <a:pt x="138113" y="106382"/>
                  <a:pt x="138113" y="114300"/>
                </a:cubicBezTo>
                <a:lnTo>
                  <a:pt x="138113" y="180975"/>
                </a:lnTo>
                <a:cubicBezTo>
                  <a:pt x="138113" y="188893"/>
                  <a:pt x="144482" y="195263"/>
                  <a:pt x="152400" y="195263"/>
                </a:cubicBezTo>
                <a:cubicBezTo>
                  <a:pt x="160318" y="195263"/>
                  <a:pt x="166688" y="188893"/>
                  <a:pt x="166688" y="180975"/>
                </a:cubicBezTo>
                <a:lnTo>
                  <a:pt x="166688" y="114300"/>
                </a:lnTo>
                <a:cubicBezTo>
                  <a:pt x="166688" y="106382"/>
                  <a:pt x="160318" y="100013"/>
                  <a:pt x="152400" y="100013"/>
                </a:cubicBezTo>
                <a:close/>
                <a:moveTo>
                  <a:pt x="168295" y="228600"/>
                </a:moveTo>
                <a:cubicBezTo>
                  <a:pt x="168656" y="222700"/>
                  <a:pt x="165714" y="217087"/>
                  <a:pt x="160656" y="214027"/>
                </a:cubicBezTo>
                <a:cubicBezTo>
                  <a:pt x="155599" y="210968"/>
                  <a:pt x="149261" y="210968"/>
                  <a:pt x="144203" y="214027"/>
                </a:cubicBezTo>
                <a:cubicBezTo>
                  <a:pt x="139145" y="217087"/>
                  <a:pt x="136203" y="222700"/>
                  <a:pt x="136565" y="228600"/>
                </a:cubicBezTo>
                <a:cubicBezTo>
                  <a:pt x="136203" y="234500"/>
                  <a:pt x="139145" y="240113"/>
                  <a:pt x="144203" y="243173"/>
                </a:cubicBezTo>
                <a:cubicBezTo>
                  <a:pt x="149261" y="246232"/>
                  <a:pt x="155599" y="246232"/>
                  <a:pt x="160656" y="243173"/>
                </a:cubicBezTo>
                <a:cubicBezTo>
                  <a:pt x="165714" y="240113"/>
                  <a:pt x="168656" y="234500"/>
                  <a:pt x="168295" y="22860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8" name="Text 6"/>
          <p:cNvSpPr/>
          <p:nvPr/>
        </p:nvSpPr>
        <p:spPr>
          <a:xfrm>
            <a:off x="1244600" y="1727200"/>
            <a:ext cx="6578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63600" y="2438242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0" name="Text 8"/>
          <p:cNvSpPr/>
          <p:nvPr/>
        </p:nvSpPr>
        <p:spPr>
          <a:xfrm>
            <a:off x="1117600" y="2336642"/>
            <a:ext cx="6667500" cy="1117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Agricultural Water Inefficiency:</a:t>
            </a:r>
            <a:r>
              <a:rPr lang="en-US" sz="18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Traditional irrigation methods lead to significant water waste, over-irrigation, and suboptimal crop yields.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63600" y="3755867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2" name="Text 10"/>
          <p:cNvSpPr/>
          <p:nvPr/>
        </p:nvSpPr>
        <p:spPr>
          <a:xfrm>
            <a:off x="1117600" y="3654267"/>
            <a:ext cx="6667500" cy="749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Resource Scarcity:</a:t>
            </a:r>
            <a:r>
              <a:rPr lang="en-US" sz="18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Mediterranean regions face increasing water stress due to climate variability and limited resources.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63600" y="4702017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4" name="Text 12"/>
          <p:cNvSpPr/>
          <p:nvPr/>
        </p:nvSpPr>
        <p:spPr>
          <a:xfrm>
            <a:off x="1117600" y="4600417"/>
            <a:ext cx="6667500" cy="749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 Gap:</a:t>
            </a:r>
            <a:r>
              <a:rPr lang="en-US" sz="18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Farmers lack data-driven tools to make informed irrigation decisions based on environmental conditions.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63600" y="5648167"/>
            <a:ext cx="6807200" cy="1473200"/>
          </a:xfrm>
          <a:custGeom>
            <a:avLst/>
            <a:gdLst/>
            <a:ahLst/>
            <a:cxnLst/>
            <a:rect l="l" t="t" r="r" b="b"/>
            <a:pathLst>
              <a:path w="6807200" h="1473200">
                <a:moveTo>
                  <a:pt x="101607" y="0"/>
                </a:moveTo>
                <a:lnTo>
                  <a:pt x="6705593" y="0"/>
                </a:lnTo>
                <a:cubicBezTo>
                  <a:pt x="6761709" y="0"/>
                  <a:pt x="6807200" y="45491"/>
                  <a:pt x="6807200" y="101607"/>
                </a:cubicBezTo>
                <a:lnTo>
                  <a:pt x="6807200" y="1371593"/>
                </a:lnTo>
                <a:cubicBezTo>
                  <a:pt x="6807200" y="1427709"/>
                  <a:pt x="6761709" y="1473200"/>
                  <a:pt x="6705593" y="1473200"/>
                </a:cubicBezTo>
                <a:lnTo>
                  <a:pt x="101607" y="1473200"/>
                </a:lnTo>
                <a:cubicBezTo>
                  <a:pt x="45491" y="1473200"/>
                  <a:pt x="0" y="1427709"/>
                  <a:pt x="0" y="13715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1098550" y="5902167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22052" y="86816"/>
                </a:moveTo>
                <a:cubicBezTo>
                  <a:pt x="206375" y="49808"/>
                  <a:pt x="169714" y="23812"/>
                  <a:pt x="127000" y="23812"/>
                </a:cubicBezTo>
                <a:cubicBezTo>
                  <a:pt x="116036" y="23812"/>
                  <a:pt x="105470" y="25549"/>
                  <a:pt x="95548" y="28674"/>
                </a:cubicBezTo>
                <a:cubicBezTo>
                  <a:pt x="95349" y="29666"/>
                  <a:pt x="95250" y="30708"/>
                  <a:pt x="95250" y="31750"/>
                </a:cubicBezTo>
                <a:lnTo>
                  <a:pt x="95250" y="68163"/>
                </a:lnTo>
                <a:cubicBezTo>
                  <a:pt x="95250" y="74364"/>
                  <a:pt x="100261" y="79375"/>
                  <a:pt x="106462" y="79375"/>
                </a:cubicBezTo>
                <a:cubicBezTo>
                  <a:pt x="109438" y="79375"/>
                  <a:pt x="112316" y="78184"/>
                  <a:pt x="114399" y="76101"/>
                </a:cubicBezTo>
                <a:lnTo>
                  <a:pt x="122337" y="68163"/>
                </a:lnTo>
                <a:cubicBezTo>
                  <a:pt x="125313" y="65187"/>
                  <a:pt x="129332" y="63500"/>
                  <a:pt x="133548" y="63500"/>
                </a:cubicBezTo>
                <a:lnTo>
                  <a:pt x="136277" y="63500"/>
                </a:lnTo>
                <a:cubicBezTo>
                  <a:pt x="150416" y="63500"/>
                  <a:pt x="157510" y="80615"/>
                  <a:pt x="147489" y="90587"/>
                </a:cubicBezTo>
                <a:cubicBezTo>
                  <a:pt x="144512" y="93563"/>
                  <a:pt x="140494" y="95250"/>
                  <a:pt x="136277" y="95250"/>
                </a:cubicBezTo>
                <a:lnTo>
                  <a:pt x="105767" y="95250"/>
                </a:lnTo>
                <a:cubicBezTo>
                  <a:pt x="101550" y="95250"/>
                  <a:pt x="97532" y="96937"/>
                  <a:pt x="94555" y="99913"/>
                </a:cubicBezTo>
                <a:lnTo>
                  <a:pt x="83989" y="110480"/>
                </a:lnTo>
                <a:cubicBezTo>
                  <a:pt x="81012" y="113457"/>
                  <a:pt x="79325" y="117475"/>
                  <a:pt x="79325" y="121692"/>
                </a:cubicBezTo>
                <a:lnTo>
                  <a:pt x="79325" y="142875"/>
                </a:lnTo>
                <a:cubicBezTo>
                  <a:pt x="79325" y="151656"/>
                  <a:pt x="86420" y="158750"/>
                  <a:pt x="95200" y="158750"/>
                </a:cubicBezTo>
                <a:lnTo>
                  <a:pt x="111075" y="158750"/>
                </a:lnTo>
                <a:cubicBezTo>
                  <a:pt x="119856" y="158750"/>
                  <a:pt x="126950" y="165844"/>
                  <a:pt x="126950" y="174625"/>
                </a:cubicBezTo>
                <a:lnTo>
                  <a:pt x="126950" y="190500"/>
                </a:lnTo>
                <a:cubicBezTo>
                  <a:pt x="126950" y="199281"/>
                  <a:pt x="134045" y="206375"/>
                  <a:pt x="142825" y="206375"/>
                </a:cubicBezTo>
                <a:lnTo>
                  <a:pt x="144165" y="206375"/>
                </a:lnTo>
                <a:cubicBezTo>
                  <a:pt x="148382" y="206375"/>
                  <a:pt x="152400" y="204688"/>
                  <a:pt x="155377" y="201712"/>
                </a:cubicBezTo>
                <a:lnTo>
                  <a:pt x="169912" y="187176"/>
                </a:lnTo>
                <a:cubicBezTo>
                  <a:pt x="172889" y="184200"/>
                  <a:pt x="174575" y="180181"/>
                  <a:pt x="174575" y="175964"/>
                </a:cubicBezTo>
                <a:lnTo>
                  <a:pt x="174575" y="166688"/>
                </a:lnTo>
                <a:cubicBezTo>
                  <a:pt x="174575" y="162322"/>
                  <a:pt x="178147" y="158750"/>
                  <a:pt x="182513" y="158750"/>
                </a:cubicBezTo>
                <a:cubicBezTo>
                  <a:pt x="186879" y="158750"/>
                  <a:pt x="190450" y="155178"/>
                  <a:pt x="190450" y="150813"/>
                </a:cubicBezTo>
                <a:lnTo>
                  <a:pt x="190450" y="133598"/>
                </a:lnTo>
                <a:cubicBezTo>
                  <a:pt x="190450" y="129381"/>
                  <a:pt x="188764" y="125363"/>
                  <a:pt x="185787" y="122386"/>
                </a:cubicBezTo>
                <a:lnTo>
                  <a:pt x="177850" y="114449"/>
                </a:lnTo>
                <a:cubicBezTo>
                  <a:pt x="175766" y="112365"/>
                  <a:pt x="174575" y="109488"/>
                  <a:pt x="174575" y="106511"/>
                </a:cubicBezTo>
                <a:cubicBezTo>
                  <a:pt x="174575" y="100310"/>
                  <a:pt x="179586" y="95300"/>
                  <a:pt x="185787" y="95300"/>
                </a:cubicBezTo>
                <a:lnTo>
                  <a:pt x="208111" y="95300"/>
                </a:lnTo>
                <a:cubicBezTo>
                  <a:pt x="214263" y="95300"/>
                  <a:pt x="219373" y="91777"/>
                  <a:pt x="222002" y="86866"/>
                </a:cubicBezTo>
                <a:close/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7" name="Text 15"/>
          <p:cNvSpPr/>
          <p:nvPr/>
        </p:nvSpPr>
        <p:spPr>
          <a:xfrm>
            <a:off x="1485900" y="5851367"/>
            <a:ext cx="1790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Regional Context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66800" y="6308567"/>
            <a:ext cx="6502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Tunisia and Mediterranean regions require precise irrigation planning due to climate variability and water scarcity.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305800" y="1422400"/>
            <a:ext cx="7442200" cy="6007100"/>
          </a:xfrm>
          <a:custGeom>
            <a:avLst/>
            <a:gdLst/>
            <a:ahLst/>
            <a:cxnLst/>
            <a:rect l="l" t="t" r="r" b="b"/>
            <a:pathLst>
              <a:path w="7442200" h="6007100">
                <a:moveTo>
                  <a:pt x="50800" y="0"/>
                </a:moveTo>
                <a:lnTo>
                  <a:pt x="7340620" y="0"/>
                </a:lnTo>
                <a:cubicBezTo>
                  <a:pt x="7396721" y="0"/>
                  <a:pt x="7442200" y="45479"/>
                  <a:pt x="7442200" y="101580"/>
                </a:cubicBezTo>
                <a:lnTo>
                  <a:pt x="7442200" y="5905520"/>
                </a:lnTo>
                <a:cubicBezTo>
                  <a:pt x="7442200" y="5961621"/>
                  <a:pt x="7396721" y="6007100"/>
                  <a:pt x="7340620" y="6007100"/>
                </a:cubicBezTo>
                <a:lnTo>
                  <a:pt x="50800" y="6007100"/>
                </a:lnTo>
                <a:cubicBezTo>
                  <a:pt x="22763" y="6007100"/>
                  <a:pt x="0" y="5984337"/>
                  <a:pt x="0" y="5956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8305800" y="1422400"/>
            <a:ext cx="50800" cy="6007100"/>
          </a:xfrm>
          <a:custGeom>
            <a:avLst/>
            <a:gdLst/>
            <a:ahLst/>
            <a:cxnLst/>
            <a:rect l="l" t="t" r="r" b="b"/>
            <a:pathLst>
              <a:path w="50800" h="6007100">
                <a:moveTo>
                  <a:pt x="50800" y="0"/>
                </a:moveTo>
                <a:lnTo>
                  <a:pt x="50800" y="0"/>
                </a:lnTo>
                <a:lnTo>
                  <a:pt x="50800" y="6007100"/>
                </a:lnTo>
                <a:lnTo>
                  <a:pt x="50800" y="6007100"/>
                </a:lnTo>
                <a:cubicBezTo>
                  <a:pt x="22763" y="6007100"/>
                  <a:pt x="0" y="5984337"/>
                  <a:pt x="0" y="59563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1" name="Shape 19"/>
          <p:cNvSpPr/>
          <p:nvPr/>
        </p:nvSpPr>
        <p:spPr>
          <a:xfrm>
            <a:off x="8674100" y="177784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9231" y="136029"/>
                </a:moveTo>
                <a:cubicBezTo>
                  <a:pt x="47149" y="80665"/>
                  <a:pt x="94833" y="38100"/>
                  <a:pt x="152400" y="38100"/>
                </a:cubicBezTo>
                <a:cubicBezTo>
                  <a:pt x="183952" y="38100"/>
                  <a:pt x="212527" y="50899"/>
                  <a:pt x="233243" y="71557"/>
                </a:cubicBezTo>
                <a:cubicBezTo>
                  <a:pt x="233363" y="71676"/>
                  <a:pt x="233482" y="71795"/>
                  <a:pt x="233601" y="71914"/>
                </a:cubicBezTo>
                <a:lnTo>
                  <a:pt x="238125" y="76200"/>
                </a:lnTo>
                <a:lnTo>
                  <a:pt x="209610" y="76200"/>
                </a:lnTo>
                <a:cubicBezTo>
                  <a:pt x="199073" y="76200"/>
                  <a:pt x="190560" y="84713"/>
                  <a:pt x="190560" y="95250"/>
                </a:cubicBezTo>
                <a:cubicBezTo>
                  <a:pt x="190560" y="105787"/>
                  <a:pt x="199073" y="114300"/>
                  <a:pt x="209610" y="114300"/>
                </a:cubicBezTo>
                <a:lnTo>
                  <a:pt x="285810" y="114300"/>
                </a:lnTo>
                <a:cubicBezTo>
                  <a:pt x="296347" y="114300"/>
                  <a:pt x="304860" y="105787"/>
                  <a:pt x="304860" y="95250"/>
                </a:cubicBezTo>
                <a:lnTo>
                  <a:pt x="304860" y="19050"/>
                </a:lnTo>
                <a:cubicBezTo>
                  <a:pt x="304860" y="8513"/>
                  <a:pt x="296347" y="0"/>
                  <a:pt x="285810" y="0"/>
                </a:cubicBezTo>
                <a:cubicBezTo>
                  <a:pt x="275273" y="0"/>
                  <a:pt x="266760" y="8513"/>
                  <a:pt x="266760" y="19050"/>
                </a:cubicBezTo>
                <a:lnTo>
                  <a:pt x="266760" y="50840"/>
                </a:lnTo>
                <a:lnTo>
                  <a:pt x="260033" y="44470"/>
                </a:lnTo>
                <a:cubicBezTo>
                  <a:pt x="232470" y="17026"/>
                  <a:pt x="194370" y="0"/>
                  <a:pt x="152400" y="0"/>
                </a:cubicBezTo>
                <a:cubicBezTo>
                  <a:pt x="75605" y="0"/>
                  <a:pt x="12085" y="56793"/>
                  <a:pt x="1548" y="130671"/>
                </a:cubicBezTo>
                <a:cubicBezTo>
                  <a:pt x="60" y="141089"/>
                  <a:pt x="7263" y="150733"/>
                  <a:pt x="17681" y="152221"/>
                </a:cubicBezTo>
                <a:cubicBezTo>
                  <a:pt x="28099" y="153710"/>
                  <a:pt x="37743" y="146447"/>
                  <a:pt x="39231" y="136088"/>
                </a:cubicBezTo>
                <a:close/>
                <a:moveTo>
                  <a:pt x="303252" y="174129"/>
                </a:moveTo>
                <a:cubicBezTo>
                  <a:pt x="304740" y="163711"/>
                  <a:pt x="297478" y="154067"/>
                  <a:pt x="287119" y="152579"/>
                </a:cubicBezTo>
                <a:cubicBezTo>
                  <a:pt x="276761" y="151090"/>
                  <a:pt x="267057" y="158353"/>
                  <a:pt x="265569" y="168712"/>
                </a:cubicBezTo>
                <a:cubicBezTo>
                  <a:pt x="257651" y="224076"/>
                  <a:pt x="209967" y="266640"/>
                  <a:pt x="152400" y="266640"/>
                </a:cubicBezTo>
                <a:cubicBezTo>
                  <a:pt x="120848" y="266640"/>
                  <a:pt x="92273" y="253841"/>
                  <a:pt x="71557" y="233184"/>
                </a:cubicBezTo>
                <a:cubicBezTo>
                  <a:pt x="71437" y="233065"/>
                  <a:pt x="71318" y="232946"/>
                  <a:pt x="71199" y="232827"/>
                </a:cubicBezTo>
                <a:lnTo>
                  <a:pt x="66675" y="228540"/>
                </a:lnTo>
                <a:lnTo>
                  <a:pt x="95190" y="228540"/>
                </a:lnTo>
                <a:cubicBezTo>
                  <a:pt x="105727" y="228540"/>
                  <a:pt x="114240" y="220028"/>
                  <a:pt x="114240" y="209490"/>
                </a:cubicBezTo>
                <a:cubicBezTo>
                  <a:pt x="114240" y="198953"/>
                  <a:pt x="105727" y="190440"/>
                  <a:pt x="95190" y="190440"/>
                </a:cubicBezTo>
                <a:lnTo>
                  <a:pt x="19050" y="190500"/>
                </a:lnTo>
                <a:cubicBezTo>
                  <a:pt x="13990" y="190500"/>
                  <a:pt x="9108" y="192524"/>
                  <a:pt x="5536" y="196155"/>
                </a:cubicBezTo>
                <a:cubicBezTo>
                  <a:pt x="1965" y="199787"/>
                  <a:pt x="-60" y="204609"/>
                  <a:pt x="0" y="209729"/>
                </a:cubicBezTo>
                <a:lnTo>
                  <a:pt x="595" y="285333"/>
                </a:lnTo>
                <a:cubicBezTo>
                  <a:pt x="655" y="295870"/>
                  <a:pt x="9287" y="304324"/>
                  <a:pt x="19824" y="304205"/>
                </a:cubicBezTo>
                <a:cubicBezTo>
                  <a:pt x="30361" y="304086"/>
                  <a:pt x="38814" y="295513"/>
                  <a:pt x="38695" y="284976"/>
                </a:cubicBezTo>
                <a:lnTo>
                  <a:pt x="38457" y="254318"/>
                </a:lnTo>
                <a:lnTo>
                  <a:pt x="44827" y="260330"/>
                </a:lnTo>
                <a:cubicBezTo>
                  <a:pt x="72390" y="287774"/>
                  <a:pt x="110430" y="304800"/>
                  <a:pt x="152400" y="304800"/>
                </a:cubicBezTo>
                <a:cubicBezTo>
                  <a:pt x="229195" y="304800"/>
                  <a:pt x="292715" y="248007"/>
                  <a:pt x="303252" y="174129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2" name="Text 20"/>
          <p:cNvSpPr/>
          <p:nvPr/>
        </p:nvSpPr>
        <p:spPr>
          <a:xfrm>
            <a:off x="9017000" y="1727200"/>
            <a:ext cx="6578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Objectives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661400" y="2336642"/>
            <a:ext cx="6781800" cy="1524000"/>
          </a:xfrm>
          <a:custGeom>
            <a:avLst/>
            <a:gdLst/>
            <a:ahLst/>
            <a:cxnLst/>
            <a:rect l="l" t="t" r="r" b="b"/>
            <a:pathLst>
              <a:path w="6781800" h="1524000">
                <a:moveTo>
                  <a:pt x="50800" y="0"/>
                </a:moveTo>
                <a:lnTo>
                  <a:pt x="6680195" y="0"/>
                </a:lnTo>
                <a:cubicBezTo>
                  <a:pt x="6736310" y="0"/>
                  <a:pt x="6781800" y="45490"/>
                  <a:pt x="6781800" y="101605"/>
                </a:cubicBezTo>
                <a:lnTo>
                  <a:pt x="6781800" y="1422395"/>
                </a:lnTo>
                <a:cubicBezTo>
                  <a:pt x="6781800" y="1478510"/>
                  <a:pt x="6736310" y="1524000"/>
                  <a:pt x="6680195" y="1524000"/>
                </a:cubicBezTo>
                <a:lnTo>
                  <a:pt x="50800" y="1524000"/>
                </a:lnTo>
                <a:cubicBezTo>
                  <a:pt x="22763" y="1524000"/>
                  <a:pt x="0" y="1501237"/>
                  <a:pt x="0" y="147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8661400" y="2336642"/>
            <a:ext cx="50800" cy="1524000"/>
          </a:xfrm>
          <a:custGeom>
            <a:avLst/>
            <a:gdLst/>
            <a:ahLst/>
            <a:cxnLst/>
            <a:rect l="l" t="t" r="r" b="b"/>
            <a:pathLst>
              <a:path w="50800" h="1524000">
                <a:moveTo>
                  <a:pt x="50800" y="0"/>
                </a:moveTo>
                <a:lnTo>
                  <a:pt x="50800" y="0"/>
                </a:lnTo>
                <a:lnTo>
                  <a:pt x="50800" y="1524000"/>
                </a:lnTo>
                <a:lnTo>
                  <a:pt x="50800" y="1524000"/>
                </a:lnTo>
                <a:cubicBezTo>
                  <a:pt x="22763" y="1524000"/>
                  <a:pt x="0" y="1501237"/>
                  <a:pt x="0" y="1473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5" name="Shape 23"/>
          <p:cNvSpPr/>
          <p:nvPr/>
        </p:nvSpPr>
        <p:spPr>
          <a:xfrm>
            <a:off x="8890000" y="2539842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6" name="Text 24"/>
          <p:cNvSpPr/>
          <p:nvPr/>
        </p:nvSpPr>
        <p:spPr>
          <a:xfrm>
            <a:off x="8839200" y="2539842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448800" y="2565242"/>
            <a:ext cx="2298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Predictive Modeling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448800" y="3047842"/>
            <a:ext cx="5892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 ML model to predict irrigation needs with </a:t>
            </a:r>
            <a:r>
              <a:rPr lang="en-US" sz="16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Low, Medium, High</a:t>
            </a: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classification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661400" y="4063842"/>
            <a:ext cx="6781800" cy="1219200"/>
          </a:xfrm>
          <a:custGeom>
            <a:avLst/>
            <a:gdLst/>
            <a:ahLst/>
            <a:cxnLst/>
            <a:rect l="l" t="t" r="r" b="b"/>
            <a:pathLst>
              <a:path w="6781800" h="1219200">
                <a:moveTo>
                  <a:pt x="50800" y="0"/>
                </a:moveTo>
                <a:lnTo>
                  <a:pt x="6680204" y="0"/>
                </a:lnTo>
                <a:cubicBezTo>
                  <a:pt x="6736314" y="0"/>
                  <a:pt x="6781800" y="45486"/>
                  <a:pt x="6781800" y="101596"/>
                </a:cubicBezTo>
                <a:lnTo>
                  <a:pt x="6781800" y="1117604"/>
                </a:lnTo>
                <a:cubicBezTo>
                  <a:pt x="6781800" y="1173714"/>
                  <a:pt x="6736314" y="1219200"/>
                  <a:pt x="6680204" y="1219200"/>
                </a:cubicBezTo>
                <a:lnTo>
                  <a:pt x="50800" y="1219200"/>
                </a:lnTo>
                <a:cubicBezTo>
                  <a:pt x="22744" y="1219200"/>
                  <a:pt x="0" y="1196456"/>
                  <a:pt x="0" y="1168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661400" y="4063842"/>
            <a:ext cx="50800" cy="1219200"/>
          </a:xfrm>
          <a:custGeom>
            <a:avLst/>
            <a:gdLst/>
            <a:ahLst/>
            <a:cxnLst/>
            <a:rect l="l" t="t" r="r" b="b"/>
            <a:pathLst>
              <a:path w="50800" h="1219200">
                <a:moveTo>
                  <a:pt x="50800" y="0"/>
                </a:moveTo>
                <a:lnTo>
                  <a:pt x="50800" y="0"/>
                </a:lnTo>
                <a:lnTo>
                  <a:pt x="50800" y="1219200"/>
                </a:lnTo>
                <a:lnTo>
                  <a:pt x="50800" y="1219200"/>
                </a:lnTo>
                <a:cubicBezTo>
                  <a:pt x="22763" y="1219200"/>
                  <a:pt x="0" y="1196437"/>
                  <a:pt x="0" y="1168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1" name="Shape 29"/>
          <p:cNvSpPr/>
          <p:nvPr/>
        </p:nvSpPr>
        <p:spPr>
          <a:xfrm>
            <a:off x="8890000" y="4267042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2" name="Text 30"/>
          <p:cNvSpPr/>
          <p:nvPr/>
        </p:nvSpPr>
        <p:spPr>
          <a:xfrm>
            <a:off x="8839200" y="4267042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448800" y="4292442"/>
            <a:ext cx="1917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 Target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448800" y="4775042"/>
            <a:ext cx="589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Achieve </a:t>
            </a:r>
            <a:r>
              <a:rPr lang="en-US" sz="16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&gt;95% accuracy</a:t>
            </a: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excellent minority class detection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661400" y="5486242"/>
            <a:ext cx="6781800" cy="1219200"/>
          </a:xfrm>
          <a:custGeom>
            <a:avLst/>
            <a:gdLst/>
            <a:ahLst/>
            <a:cxnLst/>
            <a:rect l="l" t="t" r="r" b="b"/>
            <a:pathLst>
              <a:path w="6781800" h="1219200">
                <a:moveTo>
                  <a:pt x="50800" y="0"/>
                </a:moveTo>
                <a:lnTo>
                  <a:pt x="6680204" y="0"/>
                </a:lnTo>
                <a:cubicBezTo>
                  <a:pt x="6736314" y="0"/>
                  <a:pt x="6781800" y="45486"/>
                  <a:pt x="6781800" y="101596"/>
                </a:cubicBezTo>
                <a:lnTo>
                  <a:pt x="6781800" y="1117604"/>
                </a:lnTo>
                <a:cubicBezTo>
                  <a:pt x="6781800" y="1173714"/>
                  <a:pt x="6736314" y="1219200"/>
                  <a:pt x="6680204" y="1219200"/>
                </a:cubicBezTo>
                <a:lnTo>
                  <a:pt x="50800" y="1219200"/>
                </a:lnTo>
                <a:cubicBezTo>
                  <a:pt x="22744" y="1219200"/>
                  <a:pt x="0" y="1196456"/>
                  <a:pt x="0" y="1168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8661400" y="5486242"/>
            <a:ext cx="50800" cy="1219200"/>
          </a:xfrm>
          <a:custGeom>
            <a:avLst/>
            <a:gdLst/>
            <a:ahLst/>
            <a:cxnLst/>
            <a:rect l="l" t="t" r="r" b="b"/>
            <a:pathLst>
              <a:path w="50800" h="1219200">
                <a:moveTo>
                  <a:pt x="50800" y="0"/>
                </a:moveTo>
                <a:lnTo>
                  <a:pt x="50800" y="0"/>
                </a:lnTo>
                <a:lnTo>
                  <a:pt x="50800" y="1219200"/>
                </a:lnTo>
                <a:lnTo>
                  <a:pt x="50800" y="1219200"/>
                </a:lnTo>
                <a:cubicBezTo>
                  <a:pt x="22763" y="1219200"/>
                  <a:pt x="0" y="1196437"/>
                  <a:pt x="0" y="1168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7" name="Shape 35"/>
          <p:cNvSpPr/>
          <p:nvPr/>
        </p:nvSpPr>
        <p:spPr>
          <a:xfrm>
            <a:off x="8890000" y="5689442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8" name="Text 36"/>
          <p:cNvSpPr/>
          <p:nvPr/>
        </p:nvSpPr>
        <p:spPr>
          <a:xfrm>
            <a:off x="8839200" y="5689442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448800" y="5714842"/>
            <a:ext cx="219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Production System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448800" y="6197442"/>
            <a:ext cx="589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 </a:t>
            </a:r>
            <a:r>
              <a:rPr lang="en-US" sz="16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full-stack web application</a:t>
            </a:r>
            <a:r>
              <a:rPr lang="en-US" sz="16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practical deployment</a:t>
            </a:r>
            <a:endParaRPr lang="en-US" sz="1600" dirty="0"/>
          </a:p>
        </p:txBody>
      </p:sp>
      <p:sp>
        <p:nvSpPr>
          <p:cNvPr id="41" name="Shape 23">
            <a:extLst>
              <a:ext uri="{FF2B5EF4-FFF2-40B4-BE49-F238E27FC236}">
                <a16:creationId xmlns:a16="http://schemas.microsoft.com/office/drawing/2014/main" id="{562AA648-0FB5-5681-20CE-4720A7FF058B}"/>
              </a:ext>
            </a:extLst>
          </p:cNvPr>
          <p:cNvSpPr/>
          <p:nvPr/>
        </p:nvSpPr>
        <p:spPr>
          <a:xfrm>
            <a:off x="15392400" y="840415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2" name="Text 24">
            <a:extLst>
              <a:ext uri="{FF2B5EF4-FFF2-40B4-BE49-F238E27FC236}">
                <a16:creationId xmlns:a16="http://schemas.microsoft.com/office/drawing/2014/main" id="{4EC9116A-BF67-DE4D-7A7C-9AB2AA4B3974}"/>
              </a:ext>
            </a:extLst>
          </p:cNvPr>
          <p:cNvSpPr/>
          <p:nvPr/>
        </p:nvSpPr>
        <p:spPr>
          <a:xfrm>
            <a:off x="15341600" y="8404153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" name="Shape 1"/>
          <p:cNvSpPr/>
          <p:nvPr/>
        </p:nvSpPr>
        <p:spPr>
          <a:xfrm>
            <a:off x="679450" y="6604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" name="Text 2"/>
          <p:cNvSpPr/>
          <p:nvPr/>
        </p:nvSpPr>
        <p:spPr>
          <a:xfrm>
            <a:off x="1270000" y="508000"/>
            <a:ext cx="5041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Dataset Overview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08000" y="1447800"/>
            <a:ext cx="4914900" cy="2159000"/>
          </a:xfrm>
          <a:custGeom>
            <a:avLst/>
            <a:gdLst/>
            <a:ahLst/>
            <a:cxnLst/>
            <a:rect l="l" t="t" r="r" b="b"/>
            <a:pathLst>
              <a:path w="4914900" h="2159000">
                <a:moveTo>
                  <a:pt x="50800" y="0"/>
                </a:moveTo>
                <a:lnTo>
                  <a:pt x="4864100" y="0"/>
                </a:lnTo>
                <a:cubicBezTo>
                  <a:pt x="4892137" y="0"/>
                  <a:pt x="4914900" y="22763"/>
                  <a:pt x="4914900" y="50800"/>
                </a:cubicBezTo>
                <a:lnTo>
                  <a:pt x="4914900" y="2057397"/>
                </a:lnTo>
                <a:cubicBezTo>
                  <a:pt x="4914900" y="2113511"/>
                  <a:pt x="4869411" y="2159000"/>
                  <a:pt x="4813297" y="2159000"/>
                </a:cubicBezTo>
                <a:lnTo>
                  <a:pt x="101603" y="2159000"/>
                </a:lnTo>
                <a:cubicBezTo>
                  <a:pt x="45489" y="2159000"/>
                  <a:pt x="0" y="2113511"/>
                  <a:pt x="0" y="2057397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08000" y="1447800"/>
            <a:ext cx="4914900" cy="50800"/>
          </a:xfrm>
          <a:custGeom>
            <a:avLst/>
            <a:gdLst/>
            <a:ahLst/>
            <a:cxnLst/>
            <a:rect l="l" t="t" r="r" b="b"/>
            <a:pathLst>
              <a:path w="4914900" h="50800">
                <a:moveTo>
                  <a:pt x="50800" y="0"/>
                </a:moveTo>
                <a:lnTo>
                  <a:pt x="4864100" y="0"/>
                </a:lnTo>
                <a:cubicBezTo>
                  <a:pt x="4892137" y="0"/>
                  <a:pt x="4914900" y="22763"/>
                  <a:pt x="4914900" y="50800"/>
                </a:cubicBezTo>
                <a:lnTo>
                  <a:pt x="4914900" y="50800"/>
                </a:lnTo>
                <a:lnTo>
                  <a:pt x="0" y="50800"/>
                </a:ln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" name="Shape 5"/>
          <p:cNvSpPr/>
          <p:nvPr/>
        </p:nvSpPr>
        <p:spPr>
          <a:xfrm>
            <a:off x="800100" y="1752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133350" y="95250"/>
                </a:moveTo>
                <a:cubicBezTo>
                  <a:pt x="133350" y="84736"/>
                  <a:pt x="141886" y="76200"/>
                  <a:pt x="152400" y="76200"/>
                </a:cubicBezTo>
                <a:cubicBezTo>
                  <a:pt x="162914" y="76200"/>
                  <a:pt x="171450" y="84736"/>
                  <a:pt x="171450" y="95250"/>
                </a:cubicBezTo>
                <a:cubicBezTo>
                  <a:pt x="171450" y="105764"/>
                  <a:pt x="162914" y="114300"/>
                  <a:pt x="152400" y="114300"/>
                </a:cubicBezTo>
                <a:cubicBezTo>
                  <a:pt x="141886" y="114300"/>
                  <a:pt x="133350" y="105764"/>
                  <a:pt x="133350" y="95250"/>
                </a:cubicBezTo>
                <a:close/>
                <a:moveTo>
                  <a:pt x="128588" y="133350"/>
                </a:moveTo>
                <a:lnTo>
                  <a:pt x="157163" y="133350"/>
                </a:lnTo>
                <a:cubicBezTo>
                  <a:pt x="165080" y="133350"/>
                  <a:pt x="171450" y="139720"/>
                  <a:pt x="171450" y="147638"/>
                </a:cubicBezTo>
                <a:lnTo>
                  <a:pt x="171450" y="200025"/>
                </a:lnTo>
                <a:lnTo>
                  <a:pt x="176212" y="200025"/>
                </a:lnTo>
                <a:cubicBezTo>
                  <a:pt x="184130" y="200025"/>
                  <a:pt x="190500" y="206395"/>
                  <a:pt x="190500" y="214313"/>
                </a:cubicBezTo>
                <a:cubicBezTo>
                  <a:pt x="190500" y="222230"/>
                  <a:pt x="184130" y="228600"/>
                  <a:pt x="176212" y="228600"/>
                </a:cubicBezTo>
                <a:lnTo>
                  <a:pt x="128588" y="228600"/>
                </a:lnTo>
                <a:cubicBezTo>
                  <a:pt x="120670" y="228600"/>
                  <a:pt x="114300" y="222230"/>
                  <a:pt x="114300" y="214313"/>
                </a:cubicBezTo>
                <a:cubicBezTo>
                  <a:pt x="114300" y="206395"/>
                  <a:pt x="120670" y="200025"/>
                  <a:pt x="128588" y="200025"/>
                </a:cubicBezTo>
                <a:lnTo>
                  <a:pt x="142875" y="200025"/>
                </a:lnTo>
                <a:lnTo>
                  <a:pt x="142875" y="161925"/>
                </a:lnTo>
                <a:lnTo>
                  <a:pt x="128588" y="161925"/>
                </a:lnTo>
                <a:cubicBezTo>
                  <a:pt x="120670" y="161925"/>
                  <a:pt x="114300" y="155555"/>
                  <a:pt x="114300" y="147638"/>
                </a:cubicBezTo>
                <a:cubicBezTo>
                  <a:pt x="114300" y="139720"/>
                  <a:pt x="120670" y="133350"/>
                  <a:pt x="128588" y="13335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8" name="Text 6"/>
          <p:cNvSpPr/>
          <p:nvPr/>
        </p:nvSpPr>
        <p:spPr>
          <a:xfrm>
            <a:off x="1295400" y="1727200"/>
            <a:ext cx="1841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Dataset Source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62000" y="2235200"/>
            <a:ext cx="749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Author: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376103" y="2235200"/>
            <a:ext cx="889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Arif Miah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62000" y="2641600"/>
            <a:ext cx="889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Platform: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582001" y="2641600"/>
            <a:ext cx="685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Kaggle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62000" y="3048000"/>
            <a:ext cx="673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Name: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653381" y="3048000"/>
            <a:ext cx="360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Irrigation Water Requirement Prediction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33400" y="3810000"/>
            <a:ext cx="4889500" cy="1574800"/>
          </a:xfrm>
          <a:custGeom>
            <a:avLst/>
            <a:gdLst/>
            <a:ahLst/>
            <a:cxnLst/>
            <a:rect l="l" t="t" r="r" b="b"/>
            <a:pathLst>
              <a:path w="4889500" h="1574800">
                <a:moveTo>
                  <a:pt x="50800" y="0"/>
                </a:moveTo>
                <a:lnTo>
                  <a:pt x="4787894" y="0"/>
                </a:lnTo>
                <a:cubicBezTo>
                  <a:pt x="4844009" y="0"/>
                  <a:pt x="4889500" y="45491"/>
                  <a:pt x="4889500" y="101606"/>
                </a:cubicBezTo>
                <a:lnTo>
                  <a:pt x="4889500" y="1473194"/>
                </a:lnTo>
                <a:cubicBezTo>
                  <a:pt x="4889500" y="1529309"/>
                  <a:pt x="4844009" y="1574800"/>
                  <a:pt x="4787894" y="1574800"/>
                </a:cubicBezTo>
                <a:lnTo>
                  <a:pt x="50800" y="1574800"/>
                </a:lnTo>
                <a:cubicBezTo>
                  <a:pt x="22744" y="1574800"/>
                  <a:pt x="0" y="1552056"/>
                  <a:pt x="0" y="1524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533400" y="3810000"/>
            <a:ext cx="50800" cy="1574800"/>
          </a:xfrm>
          <a:custGeom>
            <a:avLst/>
            <a:gdLst/>
            <a:ahLst/>
            <a:cxnLst/>
            <a:rect l="l" t="t" r="r" b="b"/>
            <a:pathLst>
              <a:path w="50800" h="1574800">
                <a:moveTo>
                  <a:pt x="50800" y="0"/>
                </a:moveTo>
                <a:lnTo>
                  <a:pt x="50800" y="0"/>
                </a:lnTo>
                <a:lnTo>
                  <a:pt x="50800" y="1574800"/>
                </a:lnTo>
                <a:lnTo>
                  <a:pt x="50800" y="1574800"/>
                </a:lnTo>
                <a:cubicBezTo>
                  <a:pt x="22763" y="1574800"/>
                  <a:pt x="0" y="1552037"/>
                  <a:pt x="0" y="1524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7" name="Shape 15"/>
          <p:cNvSpPr/>
          <p:nvPr/>
        </p:nvSpPr>
        <p:spPr>
          <a:xfrm>
            <a:off x="844550" y="41148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68870" y="105519"/>
                </a:moveTo>
                <a:lnTo>
                  <a:pt x="129183" y="169019"/>
                </a:lnTo>
                <a:cubicBezTo>
                  <a:pt x="127099" y="172343"/>
                  <a:pt x="123527" y="174427"/>
                  <a:pt x="119608" y="174625"/>
                </a:cubicBezTo>
                <a:cubicBezTo>
                  <a:pt x="115689" y="174823"/>
                  <a:pt x="111919" y="173038"/>
                  <a:pt x="109587" y="169863"/>
                </a:cubicBezTo>
                <a:lnTo>
                  <a:pt x="85775" y="138113"/>
                </a:lnTo>
                <a:cubicBezTo>
                  <a:pt x="81806" y="132854"/>
                  <a:pt x="82897" y="125413"/>
                  <a:pt x="88156" y="121444"/>
                </a:cubicBezTo>
                <a:cubicBezTo>
                  <a:pt x="93414" y="117475"/>
                  <a:pt x="100856" y="118566"/>
                  <a:pt x="104825" y="123825"/>
                </a:cubicBezTo>
                <a:lnTo>
                  <a:pt x="118219" y="141684"/>
                </a:lnTo>
                <a:lnTo>
                  <a:pt x="148679" y="92918"/>
                </a:lnTo>
                <a:cubicBezTo>
                  <a:pt x="152152" y="87362"/>
                  <a:pt x="159494" y="85626"/>
                  <a:pt x="165100" y="89148"/>
                </a:cubicBezTo>
                <a:cubicBezTo>
                  <a:pt x="170706" y="92670"/>
                  <a:pt x="172393" y="99963"/>
                  <a:pt x="168870" y="105569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8" name="Text 16"/>
          <p:cNvSpPr/>
          <p:nvPr/>
        </p:nvSpPr>
        <p:spPr>
          <a:xfrm>
            <a:off x="1231900" y="4064000"/>
            <a:ext cx="1333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Quality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12800" y="4521200"/>
            <a:ext cx="4457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missing values</a:t>
            </a: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detected. Dataset is complete and ready for modeling.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672614" y="1447800"/>
            <a:ext cx="10071100" cy="5702300"/>
          </a:xfrm>
          <a:custGeom>
            <a:avLst/>
            <a:gdLst/>
            <a:ahLst/>
            <a:cxnLst/>
            <a:rect l="l" t="t" r="r" b="b"/>
            <a:pathLst>
              <a:path w="10071100" h="5702300">
                <a:moveTo>
                  <a:pt x="50800" y="0"/>
                </a:moveTo>
                <a:lnTo>
                  <a:pt x="10020300" y="0"/>
                </a:lnTo>
                <a:cubicBezTo>
                  <a:pt x="10048337" y="0"/>
                  <a:pt x="10071100" y="22763"/>
                  <a:pt x="10071100" y="50800"/>
                </a:cubicBezTo>
                <a:lnTo>
                  <a:pt x="10071100" y="5600685"/>
                </a:lnTo>
                <a:cubicBezTo>
                  <a:pt x="10071100" y="5656805"/>
                  <a:pt x="10025605" y="5702300"/>
                  <a:pt x="9969485" y="5702300"/>
                </a:cubicBezTo>
                <a:lnTo>
                  <a:pt x="101615" y="5702300"/>
                </a:lnTo>
                <a:cubicBezTo>
                  <a:pt x="45495" y="5702300"/>
                  <a:pt x="0" y="5656805"/>
                  <a:pt x="0" y="5600685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5672614" y="1447800"/>
            <a:ext cx="10071100" cy="50800"/>
          </a:xfrm>
          <a:custGeom>
            <a:avLst/>
            <a:gdLst/>
            <a:ahLst/>
            <a:cxnLst/>
            <a:rect l="l" t="t" r="r" b="b"/>
            <a:pathLst>
              <a:path w="10071100" h="50800">
                <a:moveTo>
                  <a:pt x="50800" y="0"/>
                </a:moveTo>
                <a:lnTo>
                  <a:pt x="10020300" y="0"/>
                </a:lnTo>
                <a:cubicBezTo>
                  <a:pt x="10048337" y="0"/>
                  <a:pt x="10071100" y="22763"/>
                  <a:pt x="10071100" y="50800"/>
                </a:cubicBezTo>
                <a:lnTo>
                  <a:pt x="10071100" y="50800"/>
                </a:lnTo>
                <a:lnTo>
                  <a:pt x="0" y="50800"/>
                </a:ln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2" name="Shape 20"/>
          <p:cNvSpPr/>
          <p:nvPr/>
        </p:nvSpPr>
        <p:spPr>
          <a:xfrm>
            <a:off x="5926614" y="1777842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3" name="Text 21"/>
          <p:cNvSpPr/>
          <p:nvPr/>
        </p:nvSpPr>
        <p:spPr>
          <a:xfrm>
            <a:off x="6307614" y="1727200"/>
            <a:ext cx="93345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Features &amp; Target Variable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926614" y="2804002"/>
            <a:ext cx="3048000" cy="20320"/>
          </a:xfrm>
          <a:custGeom>
            <a:avLst/>
            <a:gdLst/>
            <a:ahLst/>
            <a:cxnLst/>
            <a:rect l="l" t="t" r="r" b="b"/>
            <a:pathLst>
              <a:path w="3048000" h="20320">
                <a:moveTo>
                  <a:pt x="0" y="0"/>
                </a:moveTo>
                <a:lnTo>
                  <a:pt x="3048000" y="0"/>
                </a:lnTo>
                <a:lnTo>
                  <a:pt x="30480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68D391">
              <a:alpha val="3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5926614" y="2336642"/>
            <a:ext cx="3162300" cy="457200"/>
          </a:xfrm>
          <a:prstGeom prst="rect">
            <a:avLst/>
          </a:prstGeom>
          <a:noFill/>
          <a:ln/>
        </p:spPr>
        <p:txBody>
          <a:bodyPr wrap="square" lIns="0" tIns="0" rIns="0" bIns="10160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Soil Features (4)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26614" y="308086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7" name="Text 25"/>
          <p:cNvSpPr/>
          <p:nvPr/>
        </p:nvSpPr>
        <p:spPr>
          <a:xfrm>
            <a:off x="6104414" y="2966563"/>
            <a:ext cx="952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Soil_Type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926614" y="343646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9" name="Text 27"/>
          <p:cNvSpPr/>
          <p:nvPr/>
        </p:nvSpPr>
        <p:spPr>
          <a:xfrm>
            <a:off x="6104414" y="3322163"/>
            <a:ext cx="78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Soil_pH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26614" y="379206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1" name="Text 29"/>
          <p:cNvSpPr/>
          <p:nvPr/>
        </p:nvSpPr>
        <p:spPr>
          <a:xfrm>
            <a:off x="6104414" y="3677763"/>
            <a:ext cx="1295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Soil_Moisture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926614" y="414766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3" name="Text 31"/>
          <p:cNvSpPr/>
          <p:nvPr/>
        </p:nvSpPr>
        <p:spPr>
          <a:xfrm>
            <a:off x="6104414" y="4033363"/>
            <a:ext cx="153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Organic_Carbon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926614" y="5008723"/>
            <a:ext cx="3048000" cy="20320"/>
          </a:xfrm>
          <a:custGeom>
            <a:avLst/>
            <a:gdLst/>
            <a:ahLst/>
            <a:cxnLst/>
            <a:rect l="l" t="t" r="r" b="b"/>
            <a:pathLst>
              <a:path w="3048000" h="20320">
                <a:moveTo>
                  <a:pt x="0" y="0"/>
                </a:moveTo>
                <a:lnTo>
                  <a:pt x="3048000" y="0"/>
                </a:lnTo>
                <a:lnTo>
                  <a:pt x="30480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68D391">
              <a:alpha val="30196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5926614" y="4541363"/>
            <a:ext cx="3162300" cy="457200"/>
          </a:xfrm>
          <a:prstGeom prst="rect">
            <a:avLst/>
          </a:prstGeom>
          <a:noFill/>
          <a:ln/>
        </p:spPr>
        <p:txBody>
          <a:bodyPr wrap="square" lIns="0" tIns="0" rIns="0" bIns="10160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Weather Features (5)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926614" y="528558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7" name="Text 35"/>
          <p:cNvSpPr/>
          <p:nvPr/>
        </p:nvSpPr>
        <p:spPr>
          <a:xfrm>
            <a:off x="6104414" y="5171281"/>
            <a:ext cx="1473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Temperature_C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926614" y="564118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9" name="Text 37"/>
          <p:cNvSpPr/>
          <p:nvPr/>
        </p:nvSpPr>
        <p:spPr>
          <a:xfrm>
            <a:off x="6104414" y="5526881"/>
            <a:ext cx="90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Humidity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926614" y="599678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1" name="Text 39"/>
          <p:cNvSpPr/>
          <p:nvPr/>
        </p:nvSpPr>
        <p:spPr>
          <a:xfrm>
            <a:off x="6104414" y="5882481"/>
            <a:ext cx="1193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Rainfall_mm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926614" y="635238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3" name="Text 41"/>
          <p:cNvSpPr/>
          <p:nvPr/>
        </p:nvSpPr>
        <p:spPr>
          <a:xfrm>
            <a:off x="6104414" y="6238081"/>
            <a:ext cx="143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Sunlight_Hours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926614" y="670798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5" name="Text 43"/>
          <p:cNvSpPr/>
          <p:nvPr/>
        </p:nvSpPr>
        <p:spPr>
          <a:xfrm>
            <a:off x="6104414" y="6593681"/>
            <a:ext cx="172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Wind_Speed_kmh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9183370" y="2804002"/>
            <a:ext cx="3048000" cy="20320"/>
          </a:xfrm>
          <a:custGeom>
            <a:avLst/>
            <a:gdLst/>
            <a:ahLst/>
            <a:cxnLst/>
            <a:rect l="l" t="t" r="r" b="b"/>
            <a:pathLst>
              <a:path w="3048000" h="20320">
                <a:moveTo>
                  <a:pt x="0" y="0"/>
                </a:moveTo>
                <a:lnTo>
                  <a:pt x="3048000" y="0"/>
                </a:lnTo>
                <a:lnTo>
                  <a:pt x="30480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68D391">
              <a:alpha val="3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9183370" y="2336642"/>
            <a:ext cx="3162300" cy="457200"/>
          </a:xfrm>
          <a:prstGeom prst="rect">
            <a:avLst/>
          </a:prstGeom>
          <a:noFill/>
          <a:ln/>
        </p:spPr>
        <p:txBody>
          <a:bodyPr wrap="square" lIns="0" tIns="0" rIns="0" bIns="10160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Crop Features (3)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9183370" y="308086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9" name="Text 47"/>
          <p:cNvSpPr/>
          <p:nvPr/>
        </p:nvSpPr>
        <p:spPr>
          <a:xfrm>
            <a:off x="9361170" y="2966563"/>
            <a:ext cx="106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Crop_Type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9183370" y="343646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1" name="Text 49"/>
          <p:cNvSpPr/>
          <p:nvPr/>
        </p:nvSpPr>
        <p:spPr>
          <a:xfrm>
            <a:off x="9361170" y="3322163"/>
            <a:ext cx="187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Crop_Growth_Stage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9183370" y="3792063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3" name="Text 51"/>
          <p:cNvSpPr/>
          <p:nvPr/>
        </p:nvSpPr>
        <p:spPr>
          <a:xfrm>
            <a:off x="9361170" y="3677763"/>
            <a:ext cx="736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Season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9183370" y="4653123"/>
            <a:ext cx="3048000" cy="20320"/>
          </a:xfrm>
          <a:custGeom>
            <a:avLst/>
            <a:gdLst/>
            <a:ahLst/>
            <a:cxnLst/>
            <a:rect l="l" t="t" r="r" b="b"/>
            <a:pathLst>
              <a:path w="3048000" h="20320">
                <a:moveTo>
                  <a:pt x="0" y="0"/>
                </a:moveTo>
                <a:lnTo>
                  <a:pt x="3048000" y="0"/>
                </a:lnTo>
                <a:lnTo>
                  <a:pt x="30480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68D391">
              <a:alpha val="30196"/>
            </a:srgbClr>
          </a:solidFill>
          <a:ln/>
        </p:spPr>
      </p:sp>
      <p:sp>
        <p:nvSpPr>
          <p:cNvPr id="55" name="Text 53"/>
          <p:cNvSpPr/>
          <p:nvPr/>
        </p:nvSpPr>
        <p:spPr>
          <a:xfrm>
            <a:off x="9183370" y="4185763"/>
            <a:ext cx="3162300" cy="457200"/>
          </a:xfrm>
          <a:prstGeom prst="rect">
            <a:avLst/>
          </a:prstGeom>
          <a:noFill/>
          <a:ln/>
        </p:spPr>
        <p:txBody>
          <a:bodyPr wrap="square" lIns="0" tIns="0" rIns="0" bIns="10160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Management (2)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9183370" y="492998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7" name="Text 55"/>
          <p:cNvSpPr/>
          <p:nvPr/>
        </p:nvSpPr>
        <p:spPr>
          <a:xfrm>
            <a:off x="9361170" y="4815681"/>
            <a:ext cx="1460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Mulching_Used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9183370" y="5285581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9" name="Text 57"/>
          <p:cNvSpPr/>
          <p:nvPr/>
        </p:nvSpPr>
        <p:spPr>
          <a:xfrm>
            <a:off x="9361170" y="5171281"/>
            <a:ext cx="218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Previous_Irrigation_mm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9183370" y="6146641"/>
            <a:ext cx="3048000" cy="20320"/>
          </a:xfrm>
          <a:custGeom>
            <a:avLst/>
            <a:gdLst/>
            <a:ahLst/>
            <a:cxnLst/>
            <a:rect l="l" t="t" r="r" b="b"/>
            <a:pathLst>
              <a:path w="3048000" h="20320">
                <a:moveTo>
                  <a:pt x="0" y="0"/>
                </a:moveTo>
                <a:lnTo>
                  <a:pt x="3048000" y="0"/>
                </a:lnTo>
                <a:lnTo>
                  <a:pt x="3048000" y="20320"/>
                </a:lnTo>
                <a:lnTo>
                  <a:pt x="0" y="20320"/>
                </a:lnTo>
                <a:lnTo>
                  <a:pt x="0" y="0"/>
                </a:lnTo>
                <a:close/>
              </a:path>
            </a:pathLst>
          </a:custGeom>
          <a:solidFill>
            <a:srgbClr val="68D391">
              <a:alpha val="30196"/>
            </a:srgbClr>
          </a:solidFill>
          <a:ln/>
        </p:spPr>
      </p:sp>
      <p:sp>
        <p:nvSpPr>
          <p:cNvPr id="61" name="Text 59"/>
          <p:cNvSpPr/>
          <p:nvPr/>
        </p:nvSpPr>
        <p:spPr>
          <a:xfrm>
            <a:off x="9183370" y="5679281"/>
            <a:ext cx="3162300" cy="457200"/>
          </a:xfrm>
          <a:prstGeom prst="rect">
            <a:avLst/>
          </a:prstGeom>
          <a:noFill/>
          <a:ln/>
        </p:spPr>
        <p:txBody>
          <a:bodyPr wrap="square" lIns="0" tIns="0" rIns="0" bIns="10160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Regional (1)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9183370" y="6423502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63" name="Text 61"/>
          <p:cNvSpPr/>
          <p:nvPr/>
        </p:nvSpPr>
        <p:spPr>
          <a:xfrm>
            <a:off x="9361170" y="6309202"/>
            <a:ext cx="69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Region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12450445" y="2346802"/>
            <a:ext cx="3030220" cy="4541520"/>
          </a:xfrm>
          <a:custGeom>
            <a:avLst/>
            <a:gdLst/>
            <a:ahLst/>
            <a:cxnLst/>
            <a:rect l="l" t="t" r="r" b="b"/>
            <a:pathLst>
              <a:path w="3030220" h="4541520">
                <a:moveTo>
                  <a:pt x="101603" y="0"/>
                </a:moveTo>
                <a:lnTo>
                  <a:pt x="2928617" y="0"/>
                </a:lnTo>
                <a:cubicBezTo>
                  <a:pt x="2984731" y="0"/>
                  <a:pt x="3030220" y="45489"/>
                  <a:pt x="3030220" y="101603"/>
                </a:cubicBezTo>
                <a:lnTo>
                  <a:pt x="3030220" y="4439917"/>
                </a:lnTo>
                <a:cubicBezTo>
                  <a:pt x="3030220" y="4496031"/>
                  <a:pt x="2984731" y="4541520"/>
                  <a:pt x="2928617" y="4541520"/>
                </a:cubicBezTo>
                <a:lnTo>
                  <a:pt x="101603" y="4541520"/>
                </a:lnTo>
                <a:cubicBezTo>
                  <a:pt x="45489" y="4541520"/>
                  <a:pt x="0" y="4496031"/>
                  <a:pt x="0" y="4439917"/>
                </a:cubicBezTo>
                <a:lnTo>
                  <a:pt x="0" y="101603"/>
                </a:lnTo>
                <a:cubicBezTo>
                  <a:pt x="0" y="45489"/>
                  <a:pt x="45489" y="0"/>
                  <a:pt x="101603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 w="20320">
            <a:solidFill>
              <a:srgbClr val="68D391"/>
            </a:solidFill>
            <a:prstDash val="solid"/>
          </a:ln>
        </p:spPr>
      </p:sp>
      <p:sp>
        <p:nvSpPr>
          <p:cNvPr id="65" name="Shape 63"/>
          <p:cNvSpPr/>
          <p:nvPr/>
        </p:nvSpPr>
        <p:spPr>
          <a:xfrm>
            <a:off x="12695555" y="261096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22250" y="127000"/>
                </a:moveTo>
                <a:cubicBezTo>
                  <a:pt x="222250" y="74430"/>
                  <a:pt x="179570" y="31750"/>
                  <a:pt x="127000" y="31750"/>
                </a:cubicBezTo>
                <a:cubicBezTo>
                  <a:pt x="74430" y="31750"/>
                  <a:pt x="31750" y="74430"/>
                  <a:pt x="31750" y="127000"/>
                </a:cubicBezTo>
                <a:cubicBezTo>
                  <a:pt x="31750" y="179570"/>
                  <a:pt x="74430" y="222250"/>
                  <a:pt x="127000" y="222250"/>
                </a:cubicBezTo>
                <a:cubicBezTo>
                  <a:pt x="179570" y="222250"/>
                  <a:pt x="222250" y="179570"/>
                  <a:pt x="222250" y="127000"/>
                </a:cubicBezTo>
                <a:close/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127000" y="166688"/>
                </a:moveTo>
                <a:cubicBezTo>
                  <a:pt x="148904" y="166688"/>
                  <a:pt x="166688" y="148904"/>
                  <a:pt x="166688" y="127000"/>
                </a:cubicBezTo>
                <a:cubicBezTo>
                  <a:pt x="166688" y="105096"/>
                  <a:pt x="148904" y="87313"/>
                  <a:pt x="127000" y="87313"/>
                </a:cubicBezTo>
                <a:cubicBezTo>
                  <a:pt x="105096" y="87313"/>
                  <a:pt x="87313" y="105096"/>
                  <a:pt x="87313" y="127000"/>
                </a:cubicBezTo>
                <a:cubicBezTo>
                  <a:pt x="87313" y="148904"/>
                  <a:pt x="105096" y="166688"/>
                  <a:pt x="127000" y="166688"/>
                </a:cubicBezTo>
                <a:close/>
                <a:moveTo>
                  <a:pt x="127000" y="55563"/>
                </a:moveTo>
                <a:cubicBezTo>
                  <a:pt x="166427" y="55563"/>
                  <a:pt x="198438" y="87573"/>
                  <a:pt x="198438" y="127000"/>
                </a:cubicBezTo>
                <a:cubicBezTo>
                  <a:pt x="198438" y="166427"/>
                  <a:pt x="166427" y="198438"/>
                  <a:pt x="127000" y="198438"/>
                </a:cubicBezTo>
                <a:cubicBezTo>
                  <a:pt x="87573" y="198438"/>
                  <a:pt x="55563" y="166427"/>
                  <a:pt x="55563" y="127000"/>
                </a:cubicBezTo>
                <a:cubicBezTo>
                  <a:pt x="55563" y="87573"/>
                  <a:pt x="87573" y="55563"/>
                  <a:pt x="127000" y="55563"/>
                </a:cubicBezTo>
                <a:close/>
                <a:moveTo>
                  <a:pt x="111125" y="127000"/>
                </a:moveTo>
                <a:cubicBezTo>
                  <a:pt x="111125" y="118238"/>
                  <a:pt x="118238" y="111125"/>
                  <a:pt x="127000" y="111125"/>
                </a:cubicBezTo>
                <a:cubicBezTo>
                  <a:pt x="135762" y="111125"/>
                  <a:pt x="142875" y="118238"/>
                  <a:pt x="142875" y="127000"/>
                </a:cubicBezTo>
                <a:cubicBezTo>
                  <a:pt x="142875" y="135762"/>
                  <a:pt x="135762" y="142875"/>
                  <a:pt x="127000" y="142875"/>
                </a:cubicBezTo>
                <a:cubicBezTo>
                  <a:pt x="118238" y="142875"/>
                  <a:pt x="111125" y="135762"/>
                  <a:pt x="111125" y="12700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66" name="Text 64"/>
          <p:cNvSpPr/>
          <p:nvPr/>
        </p:nvSpPr>
        <p:spPr>
          <a:xfrm>
            <a:off x="12981305" y="2560163"/>
            <a:ext cx="241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 Variable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12663805" y="3068163"/>
            <a:ext cx="2603500" cy="914400"/>
          </a:xfrm>
          <a:custGeom>
            <a:avLst/>
            <a:gdLst/>
            <a:ahLst/>
            <a:cxnLst/>
            <a:rect l="l" t="t" r="r" b="b"/>
            <a:pathLst>
              <a:path w="2603500" h="914400">
                <a:moveTo>
                  <a:pt x="50804" y="0"/>
                </a:moveTo>
                <a:lnTo>
                  <a:pt x="2552696" y="0"/>
                </a:lnTo>
                <a:cubicBezTo>
                  <a:pt x="2580754" y="0"/>
                  <a:pt x="2603500" y="22746"/>
                  <a:pt x="2603500" y="50804"/>
                </a:cubicBezTo>
                <a:lnTo>
                  <a:pt x="2603500" y="863596"/>
                </a:lnTo>
                <a:cubicBezTo>
                  <a:pt x="2603500" y="891654"/>
                  <a:pt x="2580754" y="914400"/>
                  <a:pt x="2552696" y="914400"/>
                </a:cubicBezTo>
                <a:lnTo>
                  <a:pt x="50804" y="914400"/>
                </a:lnTo>
                <a:cubicBezTo>
                  <a:pt x="22746" y="914400"/>
                  <a:pt x="0" y="891654"/>
                  <a:pt x="0" y="863596"/>
                </a:cubicBezTo>
                <a:lnTo>
                  <a:pt x="0" y="50804"/>
                </a:lnTo>
                <a:cubicBezTo>
                  <a:pt x="0" y="22765"/>
                  <a:pt x="22765" y="0"/>
                  <a:pt x="50804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12759055" y="3220563"/>
            <a:ext cx="241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Irrigation_Need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12771755" y="3576163"/>
            <a:ext cx="238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 Classes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12663805" y="4185763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1A2FF"/>
          </a:solidFill>
          <a:ln/>
        </p:spPr>
      </p:sp>
      <p:sp>
        <p:nvSpPr>
          <p:cNvPr id="71" name="Text 69"/>
          <p:cNvSpPr/>
          <p:nvPr/>
        </p:nvSpPr>
        <p:spPr>
          <a:xfrm>
            <a:off x="12867005" y="4084163"/>
            <a:ext cx="48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12663805" y="4541363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DC700"/>
          </a:solidFill>
          <a:ln/>
        </p:spPr>
      </p:sp>
      <p:sp>
        <p:nvSpPr>
          <p:cNvPr id="73" name="Text 71"/>
          <p:cNvSpPr/>
          <p:nvPr/>
        </p:nvSpPr>
        <p:spPr>
          <a:xfrm>
            <a:off x="12867005" y="4439763"/>
            <a:ext cx="825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Medium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12663805" y="4896963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75" name="Text 73"/>
          <p:cNvSpPr/>
          <p:nvPr/>
        </p:nvSpPr>
        <p:spPr>
          <a:xfrm>
            <a:off x="12867005" y="4795363"/>
            <a:ext cx="50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</a:t>
            </a:r>
            <a:endParaRPr lang="en-US" sz="1600" dirty="0"/>
          </a:p>
        </p:txBody>
      </p:sp>
      <p:sp>
        <p:nvSpPr>
          <p:cNvPr id="78" name="Shape 23">
            <a:extLst>
              <a:ext uri="{FF2B5EF4-FFF2-40B4-BE49-F238E27FC236}">
                <a16:creationId xmlns:a16="http://schemas.microsoft.com/office/drawing/2014/main" id="{3C62E611-6321-2458-5E27-9EC94FFAD737}"/>
              </a:ext>
            </a:extLst>
          </p:cNvPr>
          <p:cNvSpPr/>
          <p:nvPr/>
        </p:nvSpPr>
        <p:spPr>
          <a:xfrm>
            <a:off x="15392400" y="840415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9" name="Text 24">
            <a:extLst>
              <a:ext uri="{FF2B5EF4-FFF2-40B4-BE49-F238E27FC236}">
                <a16:creationId xmlns:a16="http://schemas.microsoft.com/office/drawing/2014/main" id="{F96F4877-696F-9ECE-7C41-377982A9BDB9}"/>
              </a:ext>
            </a:extLst>
          </p:cNvPr>
          <p:cNvSpPr/>
          <p:nvPr/>
        </p:nvSpPr>
        <p:spPr>
          <a:xfrm>
            <a:off x="15341600" y="8404153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6417" y="506417"/>
            <a:ext cx="607701" cy="607701"/>
          </a:xfrm>
          <a:custGeom>
            <a:avLst/>
            <a:gdLst/>
            <a:ahLst/>
            <a:cxnLst/>
            <a:rect l="l" t="t" r="r" b="b"/>
            <a:pathLst>
              <a:path w="607701" h="607701">
                <a:moveTo>
                  <a:pt x="101286" y="0"/>
                </a:moveTo>
                <a:lnTo>
                  <a:pt x="506415" y="0"/>
                </a:lnTo>
                <a:cubicBezTo>
                  <a:pt x="562354" y="0"/>
                  <a:pt x="607701" y="45347"/>
                  <a:pt x="607701" y="101286"/>
                </a:cubicBezTo>
                <a:lnTo>
                  <a:pt x="607701" y="506415"/>
                </a:lnTo>
                <a:cubicBezTo>
                  <a:pt x="607701" y="562354"/>
                  <a:pt x="562354" y="607701"/>
                  <a:pt x="506415" y="607701"/>
                </a:cubicBezTo>
                <a:lnTo>
                  <a:pt x="101286" y="607701"/>
                </a:lnTo>
                <a:cubicBezTo>
                  <a:pt x="45347" y="607701"/>
                  <a:pt x="0" y="562354"/>
                  <a:pt x="0" y="506415"/>
                </a:cubicBezTo>
                <a:lnTo>
                  <a:pt x="0" y="101286"/>
                </a:lnTo>
                <a:cubicBezTo>
                  <a:pt x="0" y="45385"/>
                  <a:pt x="45385" y="0"/>
                  <a:pt x="101286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" name="Shape 1"/>
          <p:cNvSpPr/>
          <p:nvPr/>
        </p:nvSpPr>
        <p:spPr>
          <a:xfrm>
            <a:off x="620361" y="658343"/>
            <a:ext cx="379813" cy="303850"/>
          </a:xfrm>
          <a:custGeom>
            <a:avLst/>
            <a:gdLst/>
            <a:ahLst/>
            <a:cxnLst/>
            <a:rect l="l" t="t" r="r" b="b"/>
            <a:pathLst>
              <a:path w="379813" h="303850">
                <a:moveTo>
                  <a:pt x="246819" y="124923"/>
                </a:moveTo>
                <a:cubicBezTo>
                  <a:pt x="254059" y="122964"/>
                  <a:pt x="261656" y="126407"/>
                  <a:pt x="264920" y="133113"/>
                </a:cubicBezTo>
                <a:lnTo>
                  <a:pt x="275958" y="155427"/>
                </a:lnTo>
                <a:cubicBezTo>
                  <a:pt x="282071" y="156257"/>
                  <a:pt x="288064" y="157919"/>
                  <a:pt x="293702" y="160234"/>
                </a:cubicBezTo>
                <a:lnTo>
                  <a:pt x="314473" y="146406"/>
                </a:lnTo>
                <a:cubicBezTo>
                  <a:pt x="320705" y="142252"/>
                  <a:pt x="328954" y="143083"/>
                  <a:pt x="334236" y="148364"/>
                </a:cubicBezTo>
                <a:lnTo>
                  <a:pt x="345630" y="159759"/>
                </a:lnTo>
                <a:cubicBezTo>
                  <a:pt x="350912" y="165041"/>
                  <a:pt x="351743" y="173349"/>
                  <a:pt x="347588" y="179521"/>
                </a:cubicBezTo>
                <a:lnTo>
                  <a:pt x="333761" y="200233"/>
                </a:lnTo>
                <a:cubicBezTo>
                  <a:pt x="334888" y="203022"/>
                  <a:pt x="335897" y="205930"/>
                  <a:pt x="336728" y="208957"/>
                </a:cubicBezTo>
                <a:cubicBezTo>
                  <a:pt x="337559" y="211983"/>
                  <a:pt x="338093" y="214950"/>
                  <a:pt x="338508" y="217977"/>
                </a:cubicBezTo>
                <a:lnTo>
                  <a:pt x="360882" y="229015"/>
                </a:lnTo>
                <a:cubicBezTo>
                  <a:pt x="367588" y="232339"/>
                  <a:pt x="371030" y="239935"/>
                  <a:pt x="369071" y="247116"/>
                </a:cubicBezTo>
                <a:lnTo>
                  <a:pt x="364917" y="262664"/>
                </a:lnTo>
                <a:cubicBezTo>
                  <a:pt x="362959" y="269845"/>
                  <a:pt x="356253" y="274712"/>
                  <a:pt x="348775" y="274237"/>
                </a:cubicBezTo>
                <a:lnTo>
                  <a:pt x="323850" y="272635"/>
                </a:lnTo>
                <a:cubicBezTo>
                  <a:pt x="320111" y="277442"/>
                  <a:pt x="315779" y="281893"/>
                  <a:pt x="310853" y="285691"/>
                </a:cubicBezTo>
                <a:lnTo>
                  <a:pt x="312456" y="310557"/>
                </a:lnTo>
                <a:cubicBezTo>
                  <a:pt x="312930" y="318034"/>
                  <a:pt x="308064" y="324800"/>
                  <a:pt x="300883" y="326699"/>
                </a:cubicBezTo>
                <a:lnTo>
                  <a:pt x="285335" y="330853"/>
                </a:lnTo>
                <a:cubicBezTo>
                  <a:pt x="278094" y="332811"/>
                  <a:pt x="270557" y="329369"/>
                  <a:pt x="267234" y="322663"/>
                </a:cubicBezTo>
                <a:lnTo>
                  <a:pt x="256196" y="300349"/>
                </a:lnTo>
                <a:cubicBezTo>
                  <a:pt x="250083" y="299518"/>
                  <a:pt x="244089" y="297857"/>
                  <a:pt x="238451" y="295542"/>
                </a:cubicBezTo>
                <a:lnTo>
                  <a:pt x="217680" y="309370"/>
                </a:lnTo>
                <a:cubicBezTo>
                  <a:pt x="211449" y="313524"/>
                  <a:pt x="203200" y="312693"/>
                  <a:pt x="197918" y="307411"/>
                </a:cubicBezTo>
                <a:lnTo>
                  <a:pt x="186524" y="296017"/>
                </a:lnTo>
                <a:cubicBezTo>
                  <a:pt x="181242" y="290735"/>
                  <a:pt x="180411" y="282486"/>
                  <a:pt x="184565" y="276255"/>
                </a:cubicBezTo>
                <a:lnTo>
                  <a:pt x="198393" y="255484"/>
                </a:lnTo>
                <a:cubicBezTo>
                  <a:pt x="197265" y="252694"/>
                  <a:pt x="196257" y="249786"/>
                  <a:pt x="195426" y="246760"/>
                </a:cubicBezTo>
                <a:cubicBezTo>
                  <a:pt x="194595" y="243733"/>
                  <a:pt x="194061" y="240707"/>
                  <a:pt x="193645" y="237739"/>
                </a:cubicBezTo>
                <a:lnTo>
                  <a:pt x="171272" y="226701"/>
                </a:lnTo>
                <a:cubicBezTo>
                  <a:pt x="164566" y="223378"/>
                  <a:pt x="161183" y="215781"/>
                  <a:pt x="163082" y="208600"/>
                </a:cubicBezTo>
                <a:lnTo>
                  <a:pt x="167236" y="193052"/>
                </a:lnTo>
                <a:cubicBezTo>
                  <a:pt x="169195" y="185871"/>
                  <a:pt x="175901" y="181005"/>
                  <a:pt x="183379" y="181479"/>
                </a:cubicBezTo>
                <a:lnTo>
                  <a:pt x="208244" y="183082"/>
                </a:lnTo>
                <a:cubicBezTo>
                  <a:pt x="211983" y="178275"/>
                  <a:pt x="216315" y="173824"/>
                  <a:pt x="221241" y="170026"/>
                </a:cubicBezTo>
                <a:lnTo>
                  <a:pt x="219639" y="145219"/>
                </a:lnTo>
                <a:cubicBezTo>
                  <a:pt x="219164" y="137742"/>
                  <a:pt x="224030" y="130976"/>
                  <a:pt x="231211" y="129077"/>
                </a:cubicBezTo>
                <a:lnTo>
                  <a:pt x="246760" y="124923"/>
                </a:lnTo>
                <a:close/>
                <a:moveTo>
                  <a:pt x="266107" y="201776"/>
                </a:moveTo>
                <a:cubicBezTo>
                  <a:pt x="251695" y="201792"/>
                  <a:pt x="240008" y="213506"/>
                  <a:pt x="240024" y="227918"/>
                </a:cubicBezTo>
                <a:cubicBezTo>
                  <a:pt x="240040" y="242329"/>
                  <a:pt x="251754" y="254016"/>
                  <a:pt x="266166" y="254000"/>
                </a:cubicBezTo>
                <a:cubicBezTo>
                  <a:pt x="280578" y="253984"/>
                  <a:pt x="292265" y="242270"/>
                  <a:pt x="292248" y="227858"/>
                </a:cubicBezTo>
                <a:cubicBezTo>
                  <a:pt x="292232" y="213446"/>
                  <a:pt x="280518" y="201759"/>
                  <a:pt x="266107" y="201776"/>
                </a:cubicBezTo>
                <a:close/>
                <a:moveTo>
                  <a:pt x="133469" y="-27002"/>
                </a:moveTo>
                <a:lnTo>
                  <a:pt x="149017" y="-22848"/>
                </a:lnTo>
                <a:cubicBezTo>
                  <a:pt x="156198" y="-20890"/>
                  <a:pt x="161064" y="-14124"/>
                  <a:pt x="160590" y="-6706"/>
                </a:cubicBezTo>
                <a:lnTo>
                  <a:pt x="158987" y="18100"/>
                </a:lnTo>
                <a:cubicBezTo>
                  <a:pt x="163913" y="21899"/>
                  <a:pt x="168245" y="26290"/>
                  <a:pt x="171984" y="31157"/>
                </a:cubicBezTo>
                <a:lnTo>
                  <a:pt x="196909" y="29554"/>
                </a:lnTo>
                <a:cubicBezTo>
                  <a:pt x="204328" y="29079"/>
                  <a:pt x="211093" y="33946"/>
                  <a:pt x="213051" y="41127"/>
                </a:cubicBezTo>
                <a:lnTo>
                  <a:pt x="217206" y="56675"/>
                </a:lnTo>
                <a:cubicBezTo>
                  <a:pt x="219105" y="63856"/>
                  <a:pt x="215722" y="71452"/>
                  <a:pt x="209016" y="74776"/>
                </a:cubicBezTo>
                <a:lnTo>
                  <a:pt x="186643" y="85814"/>
                </a:lnTo>
                <a:cubicBezTo>
                  <a:pt x="186227" y="88841"/>
                  <a:pt x="185634" y="91867"/>
                  <a:pt x="184862" y="94835"/>
                </a:cubicBezTo>
                <a:cubicBezTo>
                  <a:pt x="184091" y="97802"/>
                  <a:pt x="183022" y="100769"/>
                  <a:pt x="181895" y="103558"/>
                </a:cubicBezTo>
                <a:lnTo>
                  <a:pt x="195722" y="124329"/>
                </a:lnTo>
                <a:cubicBezTo>
                  <a:pt x="199877" y="130561"/>
                  <a:pt x="199046" y="138810"/>
                  <a:pt x="193764" y="144092"/>
                </a:cubicBezTo>
                <a:lnTo>
                  <a:pt x="182370" y="155486"/>
                </a:lnTo>
                <a:cubicBezTo>
                  <a:pt x="177088" y="160768"/>
                  <a:pt x="168839" y="161599"/>
                  <a:pt x="162607" y="157444"/>
                </a:cubicBezTo>
                <a:lnTo>
                  <a:pt x="141836" y="143617"/>
                </a:lnTo>
                <a:cubicBezTo>
                  <a:pt x="136199" y="145931"/>
                  <a:pt x="130205" y="147593"/>
                  <a:pt x="124092" y="148424"/>
                </a:cubicBezTo>
                <a:lnTo>
                  <a:pt x="113054" y="170738"/>
                </a:lnTo>
                <a:cubicBezTo>
                  <a:pt x="109730" y="177444"/>
                  <a:pt x="102134" y="180827"/>
                  <a:pt x="94953" y="178928"/>
                </a:cubicBezTo>
                <a:lnTo>
                  <a:pt x="79405" y="174773"/>
                </a:lnTo>
                <a:cubicBezTo>
                  <a:pt x="72164" y="172815"/>
                  <a:pt x="67357" y="166050"/>
                  <a:pt x="67832" y="158631"/>
                </a:cubicBezTo>
                <a:lnTo>
                  <a:pt x="69435" y="133765"/>
                </a:lnTo>
                <a:cubicBezTo>
                  <a:pt x="64509" y="129967"/>
                  <a:pt x="60177" y="125576"/>
                  <a:pt x="56438" y="120709"/>
                </a:cubicBezTo>
                <a:lnTo>
                  <a:pt x="31513" y="122312"/>
                </a:lnTo>
                <a:cubicBezTo>
                  <a:pt x="24094" y="122786"/>
                  <a:pt x="17329" y="117920"/>
                  <a:pt x="15371" y="110739"/>
                </a:cubicBezTo>
                <a:lnTo>
                  <a:pt x="11216" y="95191"/>
                </a:lnTo>
                <a:cubicBezTo>
                  <a:pt x="9317" y="88010"/>
                  <a:pt x="12700" y="80414"/>
                  <a:pt x="19406" y="77090"/>
                </a:cubicBezTo>
                <a:lnTo>
                  <a:pt x="41779" y="66052"/>
                </a:lnTo>
                <a:cubicBezTo>
                  <a:pt x="42195" y="63025"/>
                  <a:pt x="42788" y="60058"/>
                  <a:pt x="43560" y="57031"/>
                </a:cubicBezTo>
                <a:cubicBezTo>
                  <a:pt x="44391" y="54005"/>
                  <a:pt x="45340" y="51097"/>
                  <a:pt x="46527" y="48307"/>
                </a:cubicBezTo>
                <a:lnTo>
                  <a:pt x="32700" y="27596"/>
                </a:lnTo>
                <a:cubicBezTo>
                  <a:pt x="28545" y="21364"/>
                  <a:pt x="29376" y="13115"/>
                  <a:pt x="34658" y="7834"/>
                </a:cubicBezTo>
                <a:lnTo>
                  <a:pt x="46052" y="-3561"/>
                </a:lnTo>
                <a:cubicBezTo>
                  <a:pt x="51334" y="-8843"/>
                  <a:pt x="59583" y="-9673"/>
                  <a:pt x="65814" y="-5519"/>
                </a:cubicBezTo>
                <a:lnTo>
                  <a:pt x="86586" y="8308"/>
                </a:lnTo>
                <a:cubicBezTo>
                  <a:pt x="92223" y="5994"/>
                  <a:pt x="98217" y="4332"/>
                  <a:pt x="104330" y="3501"/>
                </a:cubicBezTo>
                <a:lnTo>
                  <a:pt x="115368" y="-18813"/>
                </a:lnTo>
                <a:cubicBezTo>
                  <a:pt x="118692" y="-25519"/>
                  <a:pt x="126229" y="-28901"/>
                  <a:pt x="133469" y="-27002"/>
                </a:cubicBezTo>
                <a:close/>
                <a:moveTo>
                  <a:pt x="114181" y="49850"/>
                </a:moveTo>
                <a:cubicBezTo>
                  <a:pt x="99770" y="49850"/>
                  <a:pt x="88069" y="61551"/>
                  <a:pt x="88069" y="75963"/>
                </a:cubicBezTo>
                <a:cubicBezTo>
                  <a:pt x="88069" y="90374"/>
                  <a:pt x="99770" y="102075"/>
                  <a:pt x="114181" y="102075"/>
                </a:cubicBezTo>
                <a:cubicBezTo>
                  <a:pt x="128593" y="102075"/>
                  <a:pt x="140293" y="90374"/>
                  <a:pt x="140293" y="75963"/>
                </a:cubicBezTo>
                <a:cubicBezTo>
                  <a:pt x="140293" y="61551"/>
                  <a:pt x="128593" y="49850"/>
                  <a:pt x="114181" y="49850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" name="Text 2"/>
          <p:cNvSpPr/>
          <p:nvPr/>
        </p:nvSpPr>
        <p:spPr>
          <a:xfrm>
            <a:off x="1266044" y="506417"/>
            <a:ext cx="3886754" cy="6077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785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Methodology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31738" y="1417969"/>
            <a:ext cx="4886928" cy="4203265"/>
          </a:xfrm>
          <a:custGeom>
            <a:avLst/>
            <a:gdLst/>
            <a:ahLst/>
            <a:cxnLst/>
            <a:rect l="l" t="t" r="r" b="b"/>
            <a:pathLst>
              <a:path w="4886928" h="4203265">
                <a:moveTo>
                  <a:pt x="50642" y="0"/>
                </a:moveTo>
                <a:lnTo>
                  <a:pt x="4785630" y="0"/>
                </a:lnTo>
                <a:cubicBezTo>
                  <a:pt x="4841575" y="0"/>
                  <a:pt x="4886928" y="45353"/>
                  <a:pt x="4886928" y="101299"/>
                </a:cubicBezTo>
                <a:lnTo>
                  <a:pt x="4886928" y="4101966"/>
                </a:lnTo>
                <a:cubicBezTo>
                  <a:pt x="4886928" y="4157912"/>
                  <a:pt x="4841575" y="4203265"/>
                  <a:pt x="4785630" y="4203265"/>
                </a:cubicBezTo>
                <a:lnTo>
                  <a:pt x="50642" y="4203265"/>
                </a:lnTo>
                <a:cubicBezTo>
                  <a:pt x="22673" y="4203265"/>
                  <a:pt x="0" y="4180592"/>
                  <a:pt x="0" y="4152623"/>
                </a:cubicBezTo>
                <a:lnTo>
                  <a:pt x="0" y="50642"/>
                </a:lnTo>
                <a:cubicBezTo>
                  <a:pt x="0" y="22692"/>
                  <a:pt x="22692" y="0"/>
                  <a:pt x="50642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531738" y="1417969"/>
            <a:ext cx="50642" cy="4203265"/>
          </a:xfrm>
          <a:custGeom>
            <a:avLst/>
            <a:gdLst/>
            <a:ahLst/>
            <a:cxnLst/>
            <a:rect l="l" t="t" r="r" b="b"/>
            <a:pathLst>
              <a:path w="50642" h="4203265">
                <a:moveTo>
                  <a:pt x="50642" y="0"/>
                </a:moveTo>
                <a:lnTo>
                  <a:pt x="50642" y="0"/>
                </a:lnTo>
                <a:lnTo>
                  <a:pt x="50642" y="4203265"/>
                </a:lnTo>
                <a:lnTo>
                  <a:pt x="50642" y="4203265"/>
                </a:lnTo>
                <a:cubicBezTo>
                  <a:pt x="22673" y="4203265"/>
                  <a:pt x="0" y="4180592"/>
                  <a:pt x="0" y="4152623"/>
                </a:cubicBezTo>
                <a:lnTo>
                  <a:pt x="0" y="50642"/>
                </a:lnTo>
                <a:cubicBezTo>
                  <a:pt x="0" y="22692"/>
                  <a:pt x="22692" y="0"/>
                  <a:pt x="50642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" name="Shape 5"/>
          <p:cNvSpPr/>
          <p:nvPr/>
        </p:nvSpPr>
        <p:spPr>
          <a:xfrm>
            <a:off x="810268" y="1671178"/>
            <a:ext cx="506417" cy="506417"/>
          </a:xfrm>
          <a:custGeom>
            <a:avLst/>
            <a:gdLst/>
            <a:ahLst/>
            <a:cxnLst/>
            <a:rect l="l" t="t" r="r" b="b"/>
            <a:pathLst>
              <a:path w="506417" h="506417">
                <a:moveTo>
                  <a:pt x="253209" y="0"/>
                </a:moveTo>
                <a:lnTo>
                  <a:pt x="253209" y="0"/>
                </a:lnTo>
                <a:cubicBezTo>
                  <a:pt x="392958" y="0"/>
                  <a:pt x="506417" y="113459"/>
                  <a:pt x="506417" y="253209"/>
                </a:cubicBezTo>
                <a:lnTo>
                  <a:pt x="506417" y="253209"/>
                </a:lnTo>
                <a:cubicBezTo>
                  <a:pt x="506417" y="392958"/>
                  <a:pt x="392958" y="506417"/>
                  <a:pt x="253209" y="506417"/>
                </a:cubicBezTo>
                <a:lnTo>
                  <a:pt x="253209" y="506417"/>
                </a:lnTo>
                <a:cubicBezTo>
                  <a:pt x="113459" y="506417"/>
                  <a:pt x="0" y="392958"/>
                  <a:pt x="0" y="253209"/>
                </a:cubicBezTo>
                <a:lnTo>
                  <a:pt x="0" y="253209"/>
                </a:lnTo>
                <a:cubicBezTo>
                  <a:pt x="0" y="113459"/>
                  <a:pt x="113459" y="0"/>
                  <a:pt x="253209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8" name="Text 6"/>
          <p:cNvSpPr/>
          <p:nvPr/>
        </p:nvSpPr>
        <p:spPr>
          <a:xfrm>
            <a:off x="759626" y="1671178"/>
            <a:ext cx="607701" cy="5064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95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468611" y="1747140"/>
            <a:ext cx="2316860" cy="3544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94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Preprocessing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810268" y="2329520"/>
            <a:ext cx="4355190" cy="911551"/>
          </a:xfrm>
          <a:custGeom>
            <a:avLst/>
            <a:gdLst/>
            <a:ahLst/>
            <a:cxnLst/>
            <a:rect l="l" t="t" r="r" b="b"/>
            <a:pathLst>
              <a:path w="4355190" h="911551">
                <a:moveTo>
                  <a:pt x="50646" y="0"/>
                </a:moveTo>
                <a:lnTo>
                  <a:pt x="4304544" y="0"/>
                </a:lnTo>
                <a:cubicBezTo>
                  <a:pt x="4332515" y="0"/>
                  <a:pt x="4355190" y="22675"/>
                  <a:pt x="4355190" y="50646"/>
                </a:cubicBezTo>
                <a:lnTo>
                  <a:pt x="4355190" y="860906"/>
                </a:lnTo>
                <a:cubicBezTo>
                  <a:pt x="4355190" y="888877"/>
                  <a:pt x="4332515" y="911551"/>
                  <a:pt x="4304544" y="911551"/>
                </a:cubicBezTo>
                <a:lnTo>
                  <a:pt x="50646" y="911551"/>
                </a:lnTo>
                <a:cubicBezTo>
                  <a:pt x="22675" y="911551"/>
                  <a:pt x="0" y="888877"/>
                  <a:pt x="0" y="860906"/>
                </a:cubicBezTo>
                <a:lnTo>
                  <a:pt x="0" y="50646"/>
                </a:lnTo>
                <a:cubicBezTo>
                  <a:pt x="0" y="22694"/>
                  <a:pt x="22694" y="0"/>
                  <a:pt x="5064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62193" y="2481445"/>
            <a:ext cx="4139963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Tree Models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62193" y="2785296"/>
            <a:ext cx="4152623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Binary encoding for categorical features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10268" y="3392997"/>
            <a:ext cx="4355190" cy="911551"/>
          </a:xfrm>
          <a:custGeom>
            <a:avLst/>
            <a:gdLst/>
            <a:ahLst/>
            <a:cxnLst/>
            <a:rect l="l" t="t" r="r" b="b"/>
            <a:pathLst>
              <a:path w="4355190" h="911551">
                <a:moveTo>
                  <a:pt x="50646" y="0"/>
                </a:moveTo>
                <a:lnTo>
                  <a:pt x="4304544" y="0"/>
                </a:lnTo>
                <a:cubicBezTo>
                  <a:pt x="4332515" y="0"/>
                  <a:pt x="4355190" y="22675"/>
                  <a:pt x="4355190" y="50646"/>
                </a:cubicBezTo>
                <a:lnTo>
                  <a:pt x="4355190" y="860906"/>
                </a:lnTo>
                <a:cubicBezTo>
                  <a:pt x="4355190" y="888877"/>
                  <a:pt x="4332515" y="911551"/>
                  <a:pt x="4304544" y="911551"/>
                </a:cubicBezTo>
                <a:lnTo>
                  <a:pt x="50646" y="911551"/>
                </a:lnTo>
                <a:cubicBezTo>
                  <a:pt x="22675" y="911551"/>
                  <a:pt x="0" y="888877"/>
                  <a:pt x="0" y="860906"/>
                </a:cubicBezTo>
                <a:lnTo>
                  <a:pt x="0" y="50646"/>
                </a:lnTo>
                <a:cubicBezTo>
                  <a:pt x="0" y="22694"/>
                  <a:pt x="22694" y="0"/>
                  <a:pt x="5064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62193" y="3544922"/>
            <a:ext cx="4139963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KNN Model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62193" y="3848773"/>
            <a:ext cx="4152623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One-hot encoding + StandardScaler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10268" y="4456474"/>
            <a:ext cx="4355190" cy="911551"/>
          </a:xfrm>
          <a:custGeom>
            <a:avLst/>
            <a:gdLst/>
            <a:ahLst/>
            <a:cxnLst/>
            <a:rect l="l" t="t" r="r" b="b"/>
            <a:pathLst>
              <a:path w="4355190" h="911551">
                <a:moveTo>
                  <a:pt x="50646" y="0"/>
                </a:moveTo>
                <a:lnTo>
                  <a:pt x="4304544" y="0"/>
                </a:lnTo>
                <a:cubicBezTo>
                  <a:pt x="4332515" y="0"/>
                  <a:pt x="4355190" y="22675"/>
                  <a:pt x="4355190" y="50646"/>
                </a:cubicBezTo>
                <a:lnTo>
                  <a:pt x="4355190" y="860906"/>
                </a:lnTo>
                <a:cubicBezTo>
                  <a:pt x="4355190" y="888877"/>
                  <a:pt x="4332515" y="911551"/>
                  <a:pt x="4304544" y="911551"/>
                </a:cubicBezTo>
                <a:lnTo>
                  <a:pt x="50646" y="911551"/>
                </a:lnTo>
                <a:cubicBezTo>
                  <a:pt x="22675" y="911551"/>
                  <a:pt x="0" y="888877"/>
                  <a:pt x="0" y="860906"/>
                </a:cubicBezTo>
                <a:lnTo>
                  <a:pt x="0" y="50646"/>
                </a:lnTo>
                <a:cubicBezTo>
                  <a:pt x="0" y="22694"/>
                  <a:pt x="22694" y="0"/>
                  <a:pt x="50646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962193" y="4608399"/>
            <a:ext cx="4139963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 Selected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62193" y="4912249"/>
            <a:ext cx="4152623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16 features after dropping 4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695297" y="1417969"/>
            <a:ext cx="4886928" cy="4203265"/>
          </a:xfrm>
          <a:custGeom>
            <a:avLst/>
            <a:gdLst/>
            <a:ahLst/>
            <a:cxnLst/>
            <a:rect l="l" t="t" r="r" b="b"/>
            <a:pathLst>
              <a:path w="4886928" h="4203265">
                <a:moveTo>
                  <a:pt x="50642" y="0"/>
                </a:moveTo>
                <a:lnTo>
                  <a:pt x="4785630" y="0"/>
                </a:lnTo>
                <a:cubicBezTo>
                  <a:pt x="4841575" y="0"/>
                  <a:pt x="4886928" y="45353"/>
                  <a:pt x="4886928" y="101299"/>
                </a:cubicBezTo>
                <a:lnTo>
                  <a:pt x="4886928" y="4101966"/>
                </a:lnTo>
                <a:cubicBezTo>
                  <a:pt x="4886928" y="4157912"/>
                  <a:pt x="4841575" y="4203265"/>
                  <a:pt x="4785630" y="4203265"/>
                </a:cubicBezTo>
                <a:lnTo>
                  <a:pt x="50642" y="4203265"/>
                </a:lnTo>
                <a:cubicBezTo>
                  <a:pt x="22673" y="4203265"/>
                  <a:pt x="0" y="4180592"/>
                  <a:pt x="0" y="4152623"/>
                </a:cubicBezTo>
                <a:lnTo>
                  <a:pt x="0" y="50642"/>
                </a:lnTo>
                <a:cubicBezTo>
                  <a:pt x="0" y="22692"/>
                  <a:pt x="22692" y="0"/>
                  <a:pt x="50642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5695297" y="1417969"/>
            <a:ext cx="50642" cy="4203265"/>
          </a:xfrm>
          <a:custGeom>
            <a:avLst/>
            <a:gdLst/>
            <a:ahLst/>
            <a:cxnLst/>
            <a:rect l="l" t="t" r="r" b="b"/>
            <a:pathLst>
              <a:path w="50642" h="4203265">
                <a:moveTo>
                  <a:pt x="50642" y="0"/>
                </a:moveTo>
                <a:lnTo>
                  <a:pt x="50642" y="0"/>
                </a:lnTo>
                <a:lnTo>
                  <a:pt x="50642" y="4203265"/>
                </a:lnTo>
                <a:lnTo>
                  <a:pt x="50642" y="4203265"/>
                </a:lnTo>
                <a:cubicBezTo>
                  <a:pt x="22673" y="4203265"/>
                  <a:pt x="0" y="4180592"/>
                  <a:pt x="0" y="4152623"/>
                </a:cubicBezTo>
                <a:lnTo>
                  <a:pt x="0" y="50642"/>
                </a:lnTo>
                <a:cubicBezTo>
                  <a:pt x="0" y="22692"/>
                  <a:pt x="22692" y="0"/>
                  <a:pt x="50642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1" name="Shape 19"/>
          <p:cNvSpPr/>
          <p:nvPr/>
        </p:nvSpPr>
        <p:spPr>
          <a:xfrm>
            <a:off x="5973827" y="1671178"/>
            <a:ext cx="506417" cy="506417"/>
          </a:xfrm>
          <a:custGeom>
            <a:avLst/>
            <a:gdLst/>
            <a:ahLst/>
            <a:cxnLst/>
            <a:rect l="l" t="t" r="r" b="b"/>
            <a:pathLst>
              <a:path w="506417" h="506417">
                <a:moveTo>
                  <a:pt x="253209" y="0"/>
                </a:moveTo>
                <a:lnTo>
                  <a:pt x="253209" y="0"/>
                </a:lnTo>
                <a:cubicBezTo>
                  <a:pt x="392958" y="0"/>
                  <a:pt x="506417" y="113459"/>
                  <a:pt x="506417" y="253209"/>
                </a:cubicBezTo>
                <a:lnTo>
                  <a:pt x="506417" y="253209"/>
                </a:lnTo>
                <a:cubicBezTo>
                  <a:pt x="506417" y="392958"/>
                  <a:pt x="392958" y="506417"/>
                  <a:pt x="253209" y="506417"/>
                </a:cubicBezTo>
                <a:lnTo>
                  <a:pt x="253209" y="506417"/>
                </a:lnTo>
                <a:cubicBezTo>
                  <a:pt x="113459" y="506417"/>
                  <a:pt x="0" y="392958"/>
                  <a:pt x="0" y="253209"/>
                </a:cubicBezTo>
                <a:lnTo>
                  <a:pt x="0" y="253209"/>
                </a:lnTo>
                <a:cubicBezTo>
                  <a:pt x="0" y="113459"/>
                  <a:pt x="113459" y="0"/>
                  <a:pt x="253209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2" name="Text 20"/>
          <p:cNvSpPr/>
          <p:nvPr/>
        </p:nvSpPr>
        <p:spPr>
          <a:xfrm>
            <a:off x="5923185" y="1671178"/>
            <a:ext cx="607701" cy="5064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95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632170" y="1747140"/>
            <a:ext cx="3076486" cy="3544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94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Train-Validation-Test Split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973827" y="2329520"/>
            <a:ext cx="4355190" cy="1671178"/>
          </a:xfrm>
          <a:custGeom>
            <a:avLst/>
            <a:gdLst/>
            <a:ahLst/>
            <a:cxnLst/>
            <a:rect l="l" t="t" r="r" b="b"/>
            <a:pathLst>
              <a:path w="4355190" h="1671178">
                <a:moveTo>
                  <a:pt x="50637" y="0"/>
                </a:moveTo>
                <a:lnTo>
                  <a:pt x="4304553" y="0"/>
                </a:lnTo>
                <a:cubicBezTo>
                  <a:pt x="4332519" y="0"/>
                  <a:pt x="4355190" y="22671"/>
                  <a:pt x="4355190" y="50637"/>
                </a:cubicBezTo>
                <a:lnTo>
                  <a:pt x="4355190" y="1620541"/>
                </a:lnTo>
                <a:cubicBezTo>
                  <a:pt x="4355190" y="1648507"/>
                  <a:pt x="4332519" y="1671178"/>
                  <a:pt x="4304553" y="1671178"/>
                </a:cubicBezTo>
                <a:lnTo>
                  <a:pt x="50637" y="1671178"/>
                </a:lnTo>
                <a:cubicBezTo>
                  <a:pt x="22671" y="1671178"/>
                  <a:pt x="0" y="1648507"/>
                  <a:pt x="0" y="1620541"/>
                </a:cubicBezTo>
                <a:lnTo>
                  <a:pt x="0" y="50637"/>
                </a:lnTo>
                <a:cubicBezTo>
                  <a:pt x="0" y="22690"/>
                  <a:pt x="22690" y="0"/>
                  <a:pt x="50637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6125752" y="2481445"/>
            <a:ext cx="4139963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70-20-10 Strategy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125752" y="2835938"/>
            <a:ext cx="848249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Training: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073576" y="2835938"/>
            <a:ext cx="1202741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7,000 (70%)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125752" y="3190430"/>
            <a:ext cx="1025495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Validation: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052529" y="3190430"/>
            <a:ext cx="1228062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2,000 (20%)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125752" y="3544922"/>
            <a:ext cx="519078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Test: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130232" y="3544922"/>
            <a:ext cx="1152100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1,000 (10%)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973827" y="4152623"/>
            <a:ext cx="4355190" cy="911551"/>
          </a:xfrm>
          <a:custGeom>
            <a:avLst/>
            <a:gdLst/>
            <a:ahLst/>
            <a:cxnLst/>
            <a:rect l="l" t="t" r="r" b="b"/>
            <a:pathLst>
              <a:path w="4355190" h="911551">
                <a:moveTo>
                  <a:pt x="50646" y="0"/>
                </a:moveTo>
                <a:lnTo>
                  <a:pt x="4304544" y="0"/>
                </a:lnTo>
                <a:cubicBezTo>
                  <a:pt x="4332515" y="0"/>
                  <a:pt x="4355190" y="22675"/>
                  <a:pt x="4355190" y="50646"/>
                </a:cubicBezTo>
                <a:lnTo>
                  <a:pt x="4355190" y="860906"/>
                </a:lnTo>
                <a:cubicBezTo>
                  <a:pt x="4355190" y="888877"/>
                  <a:pt x="4332515" y="911551"/>
                  <a:pt x="4304544" y="911551"/>
                </a:cubicBezTo>
                <a:lnTo>
                  <a:pt x="50646" y="911551"/>
                </a:lnTo>
                <a:cubicBezTo>
                  <a:pt x="22675" y="911551"/>
                  <a:pt x="0" y="888877"/>
                  <a:pt x="0" y="860906"/>
                </a:cubicBezTo>
                <a:lnTo>
                  <a:pt x="0" y="50646"/>
                </a:lnTo>
                <a:cubicBezTo>
                  <a:pt x="0" y="22694"/>
                  <a:pt x="22694" y="0"/>
                  <a:pt x="50646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6125752" y="4304548"/>
            <a:ext cx="4139963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Stratification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125752" y="4608399"/>
            <a:ext cx="4152623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 distribution preserved across splits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0858856" y="1417969"/>
            <a:ext cx="4886928" cy="4203265"/>
          </a:xfrm>
          <a:custGeom>
            <a:avLst/>
            <a:gdLst/>
            <a:ahLst/>
            <a:cxnLst/>
            <a:rect l="l" t="t" r="r" b="b"/>
            <a:pathLst>
              <a:path w="4886928" h="4203265">
                <a:moveTo>
                  <a:pt x="50642" y="0"/>
                </a:moveTo>
                <a:lnTo>
                  <a:pt x="4785630" y="0"/>
                </a:lnTo>
                <a:cubicBezTo>
                  <a:pt x="4841575" y="0"/>
                  <a:pt x="4886928" y="45353"/>
                  <a:pt x="4886928" y="101299"/>
                </a:cubicBezTo>
                <a:lnTo>
                  <a:pt x="4886928" y="4101966"/>
                </a:lnTo>
                <a:cubicBezTo>
                  <a:pt x="4886928" y="4157912"/>
                  <a:pt x="4841575" y="4203265"/>
                  <a:pt x="4785630" y="4203265"/>
                </a:cubicBezTo>
                <a:lnTo>
                  <a:pt x="50642" y="4203265"/>
                </a:lnTo>
                <a:cubicBezTo>
                  <a:pt x="22673" y="4203265"/>
                  <a:pt x="0" y="4180592"/>
                  <a:pt x="0" y="4152623"/>
                </a:cubicBezTo>
                <a:lnTo>
                  <a:pt x="0" y="50642"/>
                </a:lnTo>
                <a:cubicBezTo>
                  <a:pt x="0" y="22692"/>
                  <a:pt x="22692" y="0"/>
                  <a:pt x="50642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10858856" y="1417969"/>
            <a:ext cx="50642" cy="4203265"/>
          </a:xfrm>
          <a:custGeom>
            <a:avLst/>
            <a:gdLst/>
            <a:ahLst/>
            <a:cxnLst/>
            <a:rect l="l" t="t" r="r" b="b"/>
            <a:pathLst>
              <a:path w="50642" h="4203265">
                <a:moveTo>
                  <a:pt x="50642" y="0"/>
                </a:moveTo>
                <a:lnTo>
                  <a:pt x="50642" y="0"/>
                </a:lnTo>
                <a:lnTo>
                  <a:pt x="50642" y="4203265"/>
                </a:lnTo>
                <a:lnTo>
                  <a:pt x="50642" y="4203265"/>
                </a:lnTo>
                <a:cubicBezTo>
                  <a:pt x="22673" y="4203265"/>
                  <a:pt x="0" y="4180592"/>
                  <a:pt x="0" y="4152623"/>
                </a:cubicBezTo>
                <a:lnTo>
                  <a:pt x="0" y="50642"/>
                </a:lnTo>
                <a:cubicBezTo>
                  <a:pt x="0" y="22692"/>
                  <a:pt x="22692" y="0"/>
                  <a:pt x="50642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7" name="Shape 35"/>
          <p:cNvSpPr/>
          <p:nvPr/>
        </p:nvSpPr>
        <p:spPr>
          <a:xfrm>
            <a:off x="11137386" y="1671178"/>
            <a:ext cx="506417" cy="506417"/>
          </a:xfrm>
          <a:custGeom>
            <a:avLst/>
            <a:gdLst/>
            <a:ahLst/>
            <a:cxnLst/>
            <a:rect l="l" t="t" r="r" b="b"/>
            <a:pathLst>
              <a:path w="506417" h="506417">
                <a:moveTo>
                  <a:pt x="253209" y="0"/>
                </a:moveTo>
                <a:lnTo>
                  <a:pt x="253209" y="0"/>
                </a:lnTo>
                <a:cubicBezTo>
                  <a:pt x="392958" y="0"/>
                  <a:pt x="506417" y="113459"/>
                  <a:pt x="506417" y="253209"/>
                </a:cubicBezTo>
                <a:lnTo>
                  <a:pt x="506417" y="253209"/>
                </a:lnTo>
                <a:cubicBezTo>
                  <a:pt x="506417" y="392958"/>
                  <a:pt x="392958" y="506417"/>
                  <a:pt x="253209" y="506417"/>
                </a:cubicBezTo>
                <a:lnTo>
                  <a:pt x="253209" y="506417"/>
                </a:lnTo>
                <a:cubicBezTo>
                  <a:pt x="113459" y="506417"/>
                  <a:pt x="0" y="392958"/>
                  <a:pt x="0" y="253209"/>
                </a:cubicBezTo>
                <a:lnTo>
                  <a:pt x="0" y="253209"/>
                </a:lnTo>
                <a:cubicBezTo>
                  <a:pt x="0" y="113459"/>
                  <a:pt x="113459" y="0"/>
                  <a:pt x="253209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8" name="Text 36"/>
          <p:cNvSpPr/>
          <p:nvPr/>
        </p:nvSpPr>
        <p:spPr>
          <a:xfrm>
            <a:off x="11086744" y="1671178"/>
            <a:ext cx="607701" cy="5064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95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795729" y="1747140"/>
            <a:ext cx="2152274" cy="3544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94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Candidate Models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1147514" y="2329520"/>
            <a:ext cx="4339998" cy="860910"/>
          </a:xfrm>
          <a:custGeom>
            <a:avLst/>
            <a:gdLst/>
            <a:ahLst/>
            <a:cxnLst/>
            <a:rect l="l" t="t" r="r" b="b"/>
            <a:pathLst>
              <a:path w="4339998" h="860910">
                <a:moveTo>
                  <a:pt x="20257" y="0"/>
                </a:moveTo>
                <a:lnTo>
                  <a:pt x="4289359" y="0"/>
                </a:lnTo>
                <a:cubicBezTo>
                  <a:pt x="4317326" y="0"/>
                  <a:pt x="4339998" y="22672"/>
                  <a:pt x="4339998" y="50639"/>
                </a:cubicBezTo>
                <a:lnTo>
                  <a:pt x="4339998" y="810271"/>
                </a:lnTo>
                <a:cubicBezTo>
                  <a:pt x="4339998" y="838238"/>
                  <a:pt x="4317326" y="860910"/>
                  <a:pt x="4289359" y="860910"/>
                </a:cubicBezTo>
                <a:lnTo>
                  <a:pt x="20257" y="860910"/>
                </a:lnTo>
                <a:cubicBezTo>
                  <a:pt x="9069" y="860910"/>
                  <a:pt x="0" y="851840"/>
                  <a:pt x="0" y="840653"/>
                </a:cubicBezTo>
                <a:lnTo>
                  <a:pt x="0" y="20257"/>
                </a:lnTo>
                <a:cubicBezTo>
                  <a:pt x="0" y="9077"/>
                  <a:pt x="9077" y="0"/>
                  <a:pt x="20257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11147514" y="2329520"/>
            <a:ext cx="20257" cy="860910"/>
          </a:xfrm>
          <a:custGeom>
            <a:avLst/>
            <a:gdLst/>
            <a:ahLst/>
            <a:cxnLst/>
            <a:rect l="l" t="t" r="r" b="b"/>
            <a:pathLst>
              <a:path w="20257" h="860910">
                <a:moveTo>
                  <a:pt x="20257" y="0"/>
                </a:moveTo>
                <a:lnTo>
                  <a:pt x="20257" y="0"/>
                </a:lnTo>
                <a:lnTo>
                  <a:pt x="20257" y="860910"/>
                </a:lnTo>
                <a:lnTo>
                  <a:pt x="20257" y="860910"/>
                </a:lnTo>
                <a:cubicBezTo>
                  <a:pt x="9077" y="860910"/>
                  <a:pt x="0" y="851833"/>
                  <a:pt x="0" y="840653"/>
                </a:cubicBezTo>
                <a:lnTo>
                  <a:pt x="0" y="20257"/>
                </a:lnTo>
                <a:cubicBezTo>
                  <a:pt x="0" y="9077"/>
                  <a:pt x="9077" y="0"/>
                  <a:pt x="2025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2" name="Text 40"/>
          <p:cNvSpPr/>
          <p:nvPr/>
        </p:nvSpPr>
        <p:spPr>
          <a:xfrm>
            <a:off x="11309567" y="2481445"/>
            <a:ext cx="4127302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 Tree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1309567" y="2785296"/>
            <a:ext cx="4114642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6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Interpretable, handles mixed data types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11147514" y="3342355"/>
            <a:ext cx="4339998" cy="860910"/>
          </a:xfrm>
          <a:custGeom>
            <a:avLst/>
            <a:gdLst/>
            <a:ahLst/>
            <a:cxnLst/>
            <a:rect l="l" t="t" r="r" b="b"/>
            <a:pathLst>
              <a:path w="4339998" h="860910">
                <a:moveTo>
                  <a:pt x="20257" y="0"/>
                </a:moveTo>
                <a:lnTo>
                  <a:pt x="4289359" y="0"/>
                </a:lnTo>
                <a:cubicBezTo>
                  <a:pt x="4317326" y="0"/>
                  <a:pt x="4339998" y="22672"/>
                  <a:pt x="4339998" y="50639"/>
                </a:cubicBezTo>
                <a:lnTo>
                  <a:pt x="4339998" y="810271"/>
                </a:lnTo>
                <a:cubicBezTo>
                  <a:pt x="4339998" y="838238"/>
                  <a:pt x="4317326" y="860910"/>
                  <a:pt x="4289359" y="860910"/>
                </a:cubicBezTo>
                <a:lnTo>
                  <a:pt x="20257" y="860910"/>
                </a:lnTo>
                <a:cubicBezTo>
                  <a:pt x="9069" y="860910"/>
                  <a:pt x="0" y="851840"/>
                  <a:pt x="0" y="840653"/>
                </a:cubicBezTo>
                <a:lnTo>
                  <a:pt x="0" y="20257"/>
                </a:lnTo>
                <a:cubicBezTo>
                  <a:pt x="0" y="9077"/>
                  <a:pt x="9077" y="0"/>
                  <a:pt x="20257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11147514" y="3342355"/>
            <a:ext cx="20257" cy="860910"/>
          </a:xfrm>
          <a:custGeom>
            <a:avLst/>
            <a:gdLst/>
            <a:ahLst/>
            <a:cxnLst/>
            <a:rect l="l" t="t" r="r" b="b"/>
            <a:pathLst>
              <a:path w="20257" h="860910">
                <a:moveTo>
                  <a:pt x="20257" y="0"/>
                </a:moveTo>
                <a:lnTo>
                  <a:pt x="20257" y="0"/>
                </a:lnTo>
                <a:lnTo>
                  <a:pt x="20257" y="860910"/>
                </a:lnTo>
                <a:lnTo>
                  <a:pt x="20257" y="860910"/>
                </a:lnTo>
                <a:cubicBezTo>
                  <a:pt x="9077" y="860910"/>
                  <a:pt x="0" y="851833"/>
                  <a:pt x="0" y="840653"/>
                </a:cubicBezTo>
                <a:lnTo>
                  <a:pt x="0" y="20257"/>
                </a:lnTo>
                <a:cubicBezTo>
                  <a:pt x="0" y="9077"/>
                  <a:pt x="9077" y="0"/>
                  <a:pt x="2025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6" name="Text 44"/>
          <p:cNvSpPr/>
          <p:nvPr/>
        </p:nvSpPr>
        <p:spPr>
          <a:xfrm>
            <a:off x="11309567" y="3494280"/>
            <a:ext cx="4127302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Random Forest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1309567" y="3798131"/>
            <a:ext cx="4114642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6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Ensemble robustness, reduces overfitting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1147514" y="4355190"/>
            <a:ext cx="4339998" cy="860910"/>
          </a:xfrm>
          <a:custGeom>
            <a:avLst/>
            <a:gdLst/>
            <a:ahLst/>
            <a:cxnLst/>
            <a:rect l="l" t="t" r="r" b="b"/>
            <a:pathLst>
              <a:path w="4339998" h="860910">
                <a:moveTo>
                  <a:pt x="20257" y="0"/>
                </a:moveTo>
                <a:lnTo>
                  <a:pt x="4289359" y="0"/>
                </a:lnTo>
                <a:cubicBezTo>
                  <a:pt x="4317326" y="0"/>
                  <a:pt x="4339998" y="22672"/>
                  <a:pt x="4339998" y="50639"/>
                </a:cubicBezTo>
                <a:lnTo>
                  <a:pt x="4339998" y="810271"/>
                </a:lnTo>
                <a:cubicBezTo>
                  <a:pt x="4339998" y="838238"/>
                  <a:pt x="4317326" y="860910"/>
                  <a:pt x="4289359" y="860910"/>
                </a:cubicBezTo>
                <a:lnTo>
                  <a:pt x="20257" y="860910"/>
                </a:lnTo>
                <a:cubicBezTo>
                  <a:pt x="9069" y="860910"/>
                  <a:pt x="0" y="851840"/>
                  <a:pt x="0" y="840653"/>
                </a:cubicBezTo>
                <a:lnTo>
                  <a:pt x="0" y="20257"/>
                </a:lnTo>
                <a:cubicBezTo>
                  <a:pt x="0" y="9077"/>
                  <a:pt x="9077" y="0"/>
                  <a:pt x="20257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11147514" y="4355190"/>
            <a:ext cx="20257" cy="860910"/>
          </a:xfrm>
          <a:custGeom>
            <a:avLst/>
            <a:gdLst/>
            <a:ahLst/>
            <a:cxnLst/>
            <a:rect l="l" t="t" r="r" b="b"/>
            <a:pathLst>
              <a:path w="20257" h="860910">
                <a:moveTo>
                  <a:pt x="20257" y="0"/>
                </a:moveTo>
                <a:lnTo>
                  <a:pt x="20257" y="0"/>
                </a:lnTo>
                <a:lnTo>
                  <a:pt x="20257" y="860910"/>
                </a:lnTo>
                <a:lnTo>
                  <a:pt x="20257" y="860910"/>
                </a:lnTo>
                <a:cubicBezTo>
                  <a:pt x="9077" y="860910"/>
                  <a:pt x="0" y="851833"/>
                  <a:pt x="0" y="840653"/>
                </a:cubicBezTo>
                <a:lnTo>
                  <a:pt x="0" y="20257"/>
                </a:lnTo>
                <a:cubicBezTo>
                  <a:pt x="0" y="9077"/>
                  <a:pt x="9077" y="0"/>
                  <a:pt x="2025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0" name="Text 48"/>
          <p:cNvSpPr/>
          <p:nvPr/>
        </p:nvSpPr>
        <p:spPr>
          <a:xfrm>
            <a:off x="11309567" y="4507115"/>
            <a:ext cx="4127302" cy="303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K-Nearest Neighbors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309567" y="4810966"/>
            <a:ext cx="4114642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6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Distance-based, non-parametric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06417" y="5899763"/>
            <a:ext cx="15243165" cy="2734654"/>
          </a:xfrm>
          <a:custGeom>
            <a:avLst/>
            <a:gdLst/>
            <a:ahLst/>
            <a:cxnLst/>
            <a:rect l="l" t="t" r="r" b="b"/>
            <a:pathLst>
              <a:path w="15243165" h="2734654">
                <a:moveTo>
                  <a:pt x="50642" y="0"/>
                </a:moveTo>
                <a:lnTo>
                  <a:pt x="15192523" y="0"/>
                </a:lnTo>
                <a:cubicBezTo>
                  <a:pt x="15220492" y="0"/>
                  <a:pt x="15243165" y="22673"/>
                  <a:pt x="15243165" y="50642"/>
                </a:cubicBezTo>
                <a:lnTo>
                  <a:pt x="15243165" y="2633363"/>
                </a:lnTo>
                <a:cubicBezTo>
                  <a:pt x="15243165" y="2689304"/>
                  <a:pt x="15197815" y="2734654"/>
                  <a:pt x="15141874" y="2734654"/>
                </a:cubicBezTo>
                <a:lnTo>
                  <a:pt x="101292" y="2734654"/>
                </a:lnTo>
                <a:cubicBezTo>
                  <a:pt x="45350" y="2734654"/>
                  <a:pt x="0" y="2689304"/>
                  <a:pt x="0" y="2633363"/>
                </a:cubicBezTo>
                <a:lnTo>
                  <a:pt x="0" y="50642"/>
                </a:lnTo>
                <a:cubicBezTo>
                  <a:pt x="0" y="22692"/>
                  <a:pt x="22692" y="0"/>
                  <a:pt x="50642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506417" y="5899763"/>
            <a:ext cx="15243165" cy="50642"/>
          </a:xfrm>
          <a:custGeom>
            <a:avLst/>
            <a:gdLst/>
            <a:ahLst/>
            <a:cxnLst/>
            <a:rect l="l" t="t" r="r" b="b"/>
            <a:pathLst>
              <a:path w="15243165" h="50642">
                <a:moveTo>
                  <a:pt x="50642" y="0"/>
                </a:moveTo>
                <a:lnTo>
                  <a:pt x="15192523" y="0"/>
                </a:lnTo>
                <a:cubicBezTo>
                  <a:pt x="15220492" y="0"/>
                  <a:pt x="15243165" y="22673"/>
                  <a:pt x="15243165" y="50642"/>
                </a:cubicBezTo>
                <a:lnTo>
                  <a:pt x="15243165" y="50642"/>
                </a:lnTo>
                <a:lnTo>
                  <a:pt x="0" y="50642"/>
                </a:lnTo>
                <a:lnTo>
                  <a:pt x="0" y="50642"/>
                </a:lnTo>
                <a:cubicBezTo>
                  <a:pt x="0" y="22692"/>
                  <a:pt x="22692" y="0"/>
                  <a:pt x="50642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4" name="Shape 52"/>
          <p:cNvSpPr/>
          <p:nvPr/>
        </p:nvSpPr>
        <p:spPr>
          <a:xfrm>
            <a:off x="759626" y="6178293"/>
            <a:ext cx="506417" cy="506417"/>
          </a:xfrm>
          <a:custGeom>
            <a:avLst/>
            <a:gdLst/>
            <a:ahLst/>
            <a:cxnLst/>
            <a:rect l="l" t="t" r="r" b="b"/>
            <a:pathLst>
              <a:path w="506417" h="506417">
                <a:moveTo>
                  <a:pt x="253209" y="0"/>
                </a:moveTo>
                <a:lnTo>
                  <a:pt x="253209" y="0"/>
                </a:lnTo>
                <a:cubicBezTo>
                  <a:pt x="392958" y="0"/>
                  <a:pt x="506417" y="113459"/>
                  <a:pt x="506417" y="253209"/>
                </a:cubicBezTo>
                <a:lnTo>
                  <a:pt x="506417" y="253209"/>
                </a:lnTo>
                <a:cubicBezTo>
                  <a:pt x="506417" y="392958"/>
                  <a:pt x="392958" y="506417"/>
                  <a:pt x="253209" y="506417"/>
                </a:cubicBezTo>
                <a:lnTo>
                  <a:pt x="253209" y="506417"/>
                </a:lnTo>
                <a:cubicBezTo>
                  <a:pt x="113459" y="506417"/>
                  <a:pt x="0" y="392958"/>
                  <a:pt x="0" y="253209"/>
                </a:cubicBezTo>
                <a:lnTo>
                  <a:pt x="0" y="253209"/>
                </a:lnTo>
                <a:cubicBezTo>
                  <a:pt x="0" y="113459"/>
                  <a:pt x="113459" y="0"/>
                  <a:pt x="253209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5" name="Text 53"/>
          <p:cNvSpPr/>
          <p:nvPr/>
        </p:nvSpPr>
        <p:spPr>
          <a:xfrm>
            <a:off x="708984" y="6178293"/>
            <a:ext cx="607701" cy="5064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95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417969" y="6228935"/>
            <a:ext cx="2633371" cy="4051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93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Evaluation Metrics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59626" y="6836636"/>
            <a:ext cx="3532262" cy="1544573"/>
          </a:xfrm>
          <a:custGeom>
            <a:avLst/>
            <a:gdLst/>
            <a:ahLst/>
            <a:cxnLst/>
            <a:rect l="l" t="t" r="r" b="b"/>
            <a:pathLst>
              <a:path w="3532262" h="1544573">
                <a:moveTo>
                  <a:pt x="101278" y="0"/>
                </a:moveTo>
                <a:lnTo>
                  <a:pt x="3430984" y="0"/>
                </a:lnTo>
                <a:cubicBezTo>
                  <a:pt x="3486918" y="0"/>
                  <a:pt x="3532262" y="45344"/>
                  <a:pt x="3532262" y="101278"/>
                </a:cubicBezTo>
                <a:lnTo>
                  <a:pt x="3532262" y="1443296"/>
                </a:lnTo>
                <a:cubicBezTo>
                  <a:pt x="3532262" y="1499230"/>
                  <a:pt x="3486918" y="1544573"/>
                  <a:pt x="3430984" y="1544573"/>
                </a:cubicBezTo>
                <a:lnTo>
                  <a:pt x="101278" y="1544573"/>
                </a:lnTo>
                <a:cubicBezTo>
                  <a:pt x="45381" y="1544573"/>
                  <a:pt x="0" y="1499192"/>
                  <a:pt x="0" y="1443296"/>
                </a:cubicBezTo>
                <a:lnTo>
                  <a:pt x="0" y="101278"/>
                </a:lnTo>
                <a:cubicBezTo>
                  <a:pt x="0" y="45344"/>
                  <a:pt x="45344" y="0"/>
                  <a:pt x="10127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58" name="Shape 56"/>
          <p:cNvSpPr/>
          <p:nvPr/>
        </p:nvSpPr>
        <p:spPr>
          <a:xfrm>
            <a:off x="2338224" y="7039202"/>
            <a:ext cx="379813" cy="379813"/>
          </a:xfrm>
          <a:custGeom>
            <a:avLst/>
            <a:gdLst/>
            <a:ahLst/>
            <a:cxnLst/>
            <a:rect l="l" t="t" r="r" b="b"/>
            <a:pathLst>
              <a:path w="379813" h="379813">
                <a:moveTo>
                  <a:pt x="332336" y="189907"/>
                </a:moveTo>
                <a:cubicBezTo>
                  <a:pt x="332336" y="111297"/>
                  <a:pt x="268516" y="47477"/>
                  <a:pt x="189907" y="47477"/>
                </a:cubicBezTo>
                <a:cubicBezTo>
                  <a:pt x="111297" y="47477"/>
                  <a:pt x="47477" y="111297"/>
                  <a:pt x="47477" y="189907"/>
                </a:cubicBezTo>
                <a:cubicBezTo>
                  <a:pt x="47477" y="268516"/>
                  <a:pt x="111297" y="332336"/>
                  <a:pt x="189907" y="332336"/>
                </a:cubicBezTo>
                <a:cubicBezTo>
                  <a:pt x="268516" y="332336"/>
                  <a:pt x="332336" y="268516"/>
                  <a:pt x="332336" y="189907"/>
                </a:cubicBezTo>
                <a:close/>
                <a:moveTo>
                  <a:pt x="0" y="189907"/>
                </a:moveTo>
                <a:cubicBezTo>
                  <a:pt x="0" y="85094"/>
                  <a:pt x="85094" y="0"/>
                  <a:pt x="189907" y="0"/>
                </a:cubicBezTo>
                <a:cubicBezTo>
                  <a:pt x="294719" y="0"/>
                  <a:pt x="379813" y="85094"/>
                  <a:pt x="379813" y="189907"/>
                </a:cubicBezTo>
                <a:cubicBezTo>
                  <a:pt x="379813" y="294719"/>
                  <a:pt x="294719" y="379813"/>
                  <a:pt x="189907" y="379813"/>
                </a:cubicBezTo>
                <a:cubicBezTo>
                  <a:pt x="85094" y="379813"/>
                  <a:pt x="0" y="294719"/>
                  <a:pt x="0" y="189907"/>
                </a:cubicBezTo>
                <a:close/>
                <a:moveTo>
                  <a:pt x="189907" y="249252"/>
                </a:moveTo>
                <a:cubicBezTo>
                  <a:pt x="222660" y="249252"/>
                  <a:pt x="249252" y="222660"/>
                  <a:pt x="249252" y="189907"/>
                </a:cubicBezTo>
                <a:cubicBezTo>
                  <a:pt x="249252" y="157153"/>
                  <a:pt x="222660" y="130561"/>
                  <a:pt x="189907" y="130561"/>
                </a:cubicBezTo>
                <a:cubicBezTo>
                  <a:pt x="157153" y="130561"/>
                  <a:pt x="130561" y="157153"/>
                  <a:pt x="130561" y="189907"/>
                </a:cubicBezTo>
                <a:cubicBezTo>
                  <a:pt x="130561" y="222660"/>
                  <a:pt x="157153" y="249252"/>
                  <a:pt x="189907" y="249252"/>
                </a:cubicBezTo>
                <a:close/>
                <a:moveTo>
                  <a:pt x="189907" y="83084"/>
                </a:moveTo>
                <a:cubicBezTo>
                  <a:pt x="248863" y="83084"/>
                  <a:pt x="296729" y="130950"/>
                  <a:pt x="296729" y="189907"/>
                </a:cubicBezTo>
                <a:cubicBezTo>
                  <a:pt x="296729" y="248863"/>
                  <a:pt x="248863" y="296729"/>
                  <a:pt x="189907" y="296729"/>
                </a:cubicBezTo>
                <a:cubicBezTo>
                  <a:pt x="130950" y="296729"/>
                  <a:pt x="83084" y="248863"/>
                  <a:pt x="83084" y="189907"/>
                </a:cubicBezTo>
                <a:cubicBezTo>
                  <a:pt x="83084" y="130950"/>
                  <a:pt x="130950" y="83084"/>
                  <a:pt x="189907" y="83084"/>
                </a:cubicBezTo>
                <a:close/>
                <a:moveTo>
                  <a:pt x="166168" y="189907"/>
                </a:moveTo>
                <a:cubicBezTo>
                  <a:pt x="166168" y="176805"/>
                  <a:pt x="176805" y="166168"/>
                  <a:pt x="189907" y="166168"/>
                </a:cubicBezTo>
                <a:cubicBezTo>
                  <a:pt x="203008" y="166168"/>
                  <a:pt x="213645" y="176805"/>
                  <a:pt x="213645" y="189907"/>
                </a:cubicBezTo>
                <a:cubicBezTo>
                  <a:pt x="213645" y="203008"/>
                  <a:pt x="203008" y="213645"/>
                  <a:pt x="189907" y="213645"/>
                </a:cubicBezTo>
                <a:cubicBezTo>
                  <a:pt x="176805" y="213645"/>
                  <a:pt x="166168" y="203008"/>
                  <a:pt x="166168" y="189907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9" name="Text 57"/>
          <p:cNvSpPr/>
          <p:nvPr/>
        </p:nvSpPr>
        <p:spPr>
          <a:xfrm>
            <a:off x="905221" y="7520299"/>
            <a:ext cx="3241072" cy="3544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94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917882" y="7925433"/>
            <a:ext cx="3215751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96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Overall correctness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4493031" y="6836636"/>
            <a:ext cx="3532262" cy="1544573"/>
          </a:xfrm>
          <a:custGeom>
            <a:avLst/>
            <a:gdLst/>
            <a:ahLst/>
            <a:cxnLst/>
            <a:rect l="l" t="t" r="r" b="b"/>
            <a:pathLst>
              <a:path w="3532262" h="1544573">
                <a:moveTo>
                  <a:pt x="101278" y="0"/>
                </a:moveTo>
                <a:lnTo>
                  <a:pt x="3430984" y="0"/>
                </a:lnTo>
                <a:cubicBezTo>
                  <a:pt x="3486918" y="0"/>
                  <a:pt x="3532262" y="45344"/>
                  <a:pt x="3532262" y="101278"/>
                </a:cubicBezTo>
                <a:lnTo>
                  <a:pt x="3532262" y="1443296"/>
                </a:lnTo>
                <a:cubicBezTo>
                  <a:pt x="3532262" y="1499230"/>
                  <a:pt x="3486918" y="1544573"/>
                  <a:pt x="3430984" y="1544573"/>
                </a:cubicBezTo>
                <a:lnTo>
                  <a:pt x="101278" y="1544573"/>
                </a:lnTo>
                <a:cubicBezTo>
                  <a:pt x="45381" y="1544573"/>
                  <a:pt x="0" y="1499192"/>
                  <a:pt x="0" y="1443296"/>
                </a:cubicBezTo>
                <a:lnTo>
                  <a:pt x="0" y="101278"/>
                </a:lnTo>
                <a:cubicBezTo>
                  <a:pt x="0" y="45344"/>
                  <a:pt x="45344" y="0"/>
                  <a:pt x="10127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6071629" y="7039202"/>
            <a:ext cx="379813" cy="379813"/>
          </a:xfrm>
          <a:custGeom>
            <a:avLst/>
            <a:gdLst/>
            <a:ahLst/>
            <a:cxnLst/>
            <a:rect l="l" t="t" r="r" b="b"/>
            <a:pathLst>
              <a:path w="379813" h="379813">
                <a:moveTo>
                  <a:pt x="308598" y="154299"/>
                </a:moveTo>
                <a:cubicBezTo>
                  <a:pt x="308598" y="188349"/>
                  <a:pt x="297545" y="219802"/>
                  <a:pt x="278925" y="245321"/>
                </a:cubicBezTo>
                <a:lnTo>
                  <a:pt x="372840" y="339310"/>
                </a:lnTo>
                <a:cubicBezTo>
                  <a:pt x="382113" y="348582"/>
                  <a:pt x="382113" y="363641"/>
                  <a:pt x="372840" y="372914"/>
                </a:cubicBezTo>
                <a:cubicBezTo>
                  <a:pt x="363567" y="382187"/>
                  <a:pt x="348508" y="382187"/>
                  <a:pt x="339235" y="372914"/>
                </a:cubicBezTo>
                <a:lnTo>
                  <a:pt x="245321" y="278925"/>
                </a:lnTo>
                <a:cubicBezTo>
                  <a:pt x="219802" y="297545"/>
                  <a:pt x="188349" y="308598"/>
                  <a:pt x="154299" y="308598"/>
                </a:cubicBezTo>
                <a:cubicBezTo>
                  <a:pt x="69064" y="308598"/>
                  <a:pt x="0" y="239534"/>
                  <a:pt x="0" y="154299"/>
                </a:cubicBezTo>
                <a:cubicBezTo>
                  <a:pt x="0" y="69064"/>
                  <a:pt x="69064" y="0"/>
                  <a:pt x="154299" y="0"/>
                </a:cubicBezTo>
                <a:cubicBezTo>
                  <a:pt x="239534" y="0"/>
                  <a:pt x="308598" y="69064"/>
                  <a:pt x="308598" y="154299"/>
                </a:cubicBezTo>
                <a:close/>
                <a:moveTo>
                  <a:pt x="154299" y="83084"/>
                </a:moveTo>
                <a:cubicBezTo>
                  <a:pt x="144433" y="83084"/>
                  <a:pt x="136495" y="91022"/>
                  <a:pt x="136495" y="100888"/>
                </a:cubicBezTo>
                <a:lnTo>
                  <a:pt x="136495" y="136495"/>
                </a:lnTo>
                <a:lnTo>
                  <a:pt x="100888" y="136495"/>
                </a:lnTo>
                <a:cubicBezTo>
                  <a:pt x="91022" y="136495"/>
                  <a:pt x="83084" y="144433"/>
                  <a:pt x="83084" y="154299"/>
                </a:cubicBezTo>
                <a:cubicBezTo>
                  <a:pt x="83084" y="164165"/>
                  <a:pt x="91022" y="172103"/>
                  <a:pt x="100888" y="172103"/>
                </a:cubicBezTo>
                <a:lnTo>
                  <a:pt x="136495" y="172103"/>
                </a:lnTo>
                <a:lnTo>
                  <a:pt x="136495" y="207710"/>
                </a:lnTo>
                <a:cubicBezTo>
                  <a:pt x="136495" y="217577"/>
                  <a:pt x="144433" y="225514"/>
                  <a:pt x="154299" y="225514"/>
                </a:cubicBezTo>
                <a:cubicBezTo>
                  <a:pt x="164165" y="225514"/>
                  <a:pt x="172103" y="217577"/>
                  <a:pt x="172103" y="207710"/>
                </a:cubicBezTo>
                <a:lnTo>
                  <a:pt x="172103" y="172103"/>
                </a:lnTo>
                <a:lnTo>
                  <a:pt x="207710" y="172103"/>
                </a:lnTo>
                <a:cubicBezTo>
                  <a:pt x="217577" y="172103"/>
                  <a:pt x="225514" y="164165"/>
                  <a:pt x="225514" y="154299"/>
                </a:cubicBezTo>
                <a:cubicBezTo>
                  <a:pt x="225514" y="144433"/>
                  <a:pt x="217577" y="136495"/>
                  <a:pt x="207710" y="136495"/>
                </a:cubicBezTo>
                <a:lnTo>
                  <a:pt x="172103" y="136495"/>
                </a:lnTo>
                <a:lnTo>
                  <a:pt x="172103" y="100888"/>
                </a:lnTo>
                <a:cubicBezTo>
                  <a:pt x="172103" y="91022"/>
                  <a:pt x="164165" y="83084"/>
                  <a:pt x="154299" y="83084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63" name="Text 61"/>
          <p:cNvSpPr/>
          <p:nvPr/>
        </p:nvSpPr>
        <p:spPr>
          <a:xfrm>
            <a:off x="4638626" y="7520299"/>
            <a:ext cx="3241072" cy="3544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94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Precision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4651286" y="7925433"/>
            <a:ext cx="3215751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96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Positive predictive value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226435" y="6836636"/>
            <a:ext cx="3532262" cy="1544573"/>
          </a:xfrm>
          <a:custGeom>
            <a:avLst/>
            <a:gdLst/>
            <a:ahLst/>
            <a:cxnLst/>
            <a:rect l="l" t="t" r="r" b="b"/>
            <a:pathLst>
              <a:path w="3532262" h="1544573">
                <a:moveTo>
                  <a:pt x="101278" y="0"/>
                </a:moveTo>
                <a:lnTo>
                  <a:pt x="3430984" y="0"/>
                </a:lnTo>
                <a:cubicBezTo>
                  <a:pt x="3486918" y="0"/>
                  <a:pt x="3532262" y="45344"/>
                  <a:pt x="3532262" y="101278"/>
                </a:cubicBezTo>
                <a:lnTo>
                  <a:pt x="3532262" y="1443296"/>
                </a:lnTo>
                <a:cubicBezTo>
                  <a:pt x="3532262" y="1499230"/>
                  <a:pt x="3486918" y="1544573"/>
                  <a:pt x="3430984" y="1544573"/>
                </a:cubicBezTo>
                <a:lnTo>
                  <a:pt x="101278" y="1544573"/>
                </a:lnTo>
                <a:cubicBezTo>
                  <a:pt x="45381" y="1544573"/>
                  <a:pt x="0" y="1499192"/>
                  <a:pt x="0" y="1443296"/>
                </a:cubicBezTo>
                <a:lnTo>
                  <a:pt x="0" y="101278"/>
                </a:lnTo>
                <a:cubicBezTo>
                  <a:pt x="0" y="45344"/>
                  <a:pt x="45344" y="0"/>
                  <a:pt x="10127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66" name="Shape 64"/>
          <p:cNvSpPr/>
          <p:nvPr/>
        </p:nvSpPr>
        <p:spPr>
          <a:xfrm>
            <a:off x="9805033" y="7039202"/>
            <a:ext cx="379813" cy="379813"/>
          </a:xfrm>
          <a:custGeom>
            <a:avLst/>
            <a:gdLst/>
            <a:ahLst/>
            <a:cxnLst/>
            <a:rect l="l" t="t" r="r" b="b"/>
            <a:pathLst>
              <a:path w="379813" h="379813">
                <a:moveTo>
                  <a:pt x="48886" y="169506"/>
                </a:moveTo>
                <a:cubicBezTo>
                  <a:pt x="58752" y="100517"/>
                  <a:pt x="118172" y="47477"/>
                  <a:pt x="189907" y="47477"/>
                </a:cubicBezTo>
                <a:cubicBezTo>
                  <a:pt x="229223" y="47477"/>
                  <a:pt x="264831" y="63426"/>
                  <a:pt x="290646" y="89167"/>
                </a:cubicBezTo>
                <a:cubicBezTo>
                  <a:pt x="290794" y="89315"/>
                  <a:pt x="290943" y="89464"/>
                  <a:pt x="291091" y="89612"/>
                </a:cubicBezTo>
                <a:lnTo>
                  <a:pt x="296729" y="94953"/>
                </a:lnTo>
                <a:lnTo>
                  <a:pt x="261196" y="94953"/>
                </a:lnTo>
                <a:cubicBezTo>
                  <a:pt x="248065" y="94953"/>
                  <a:pt x="237457" y="105561"/>
                  <a:pt x="237457" y="118692"/>
                </a:cubicBezTo>
                <a:cubicBezTo>
                  <a:pt x="237457" y="131822"/>
                  <a:pt x="248065" y="142430"/>
                  <a:pt x="261196" y="142430"/>
                </a:cubicBezTo>
                <a:lnTo>
                  <a:pt x="356149" y="142430"/>
                </a:lnTo>
                <a:cubicBezTo>
                  <a:pt x="369279" y="142430"/>
                  <a:pt x="379887" y="131822"/>
                  <a:pt x="379887" y="118692"/>
                </a:cubicBezTo>
                <a:lnTo>
                  <a:pt x="379887" y="23738"/>
                </a:lnTo>
                <a:cubicBezTo>
                  <a:pt x="379887" y="10608"/>
                  <a:pt x="369279" y="0"/>
                  <a:pt x="356149" y="0"/>
                </a:cubicBezTo>
                <a:cubicBezTo>
                  <a:pt x="343019" y="0"/>
                  <a:pt x="332411" y="10608"/>
                  <a:pt x="332411" y="23738"/>
                </a:cubicBezTo>
                <a:lnTo>
                  <a:pt x="332411" y="63352"/>
                </a:lnTo>
                <a:lnTo>
                  <a:pt x="324028" y="55414"/>
                </a:lnTo>
                <a:cubicBezTo>
                  <a:pt x="289682" y="21216"/>
                  <a:pt x="242205" y="0"/>
                  <a:pt x="189907" y="0"/>
                </a:cubicBezTo>
                <a:cubicBezTo>
                  <a:pt x="94211" y="0"/>
                  <a:pt x="15059" y="70770"/>
                  <a:pt x="1929" y="162830"/>
                </a:cubicBezTo>
                <a:cubicBezTo>
                  <a:pt x="74" y="175812"/>
                  <a:pt x="9050" y="187829"/>
                  <a:pt x="22032" y="189684"/>
                </a:cubicBezTo>
                <a:cubicBezTo>
                  <a:pt x="35014" y="191539"/>
                  <a:pt x="47032" y="182488"/>
                  <a:pt x="48886" y="169581"/>
                </a:cubicBezTo>
                <a:close/>
                <a:moveTo>
                  <a:pt x="377884" y="216983"/>
                </a:moveTo>
                <a:cubicBezTo>
                  <a:pt x="379739" y="204001"/>
                  <a:pt x="370689" y="191984"/>
                  <a:pt x="357781" y="190129"/>
                </a:cubicBezTo>
                <a:cubicBezTo>
                  <a:pt x="344873" y="188275"/>
                  <a:pt x="332782" y="197325"/>
                  <a:pt x="330927" y="210232"/>
                </a:cubicBezTo>
                <a:cubicBezTo>
                  <a:pt x="321061" y="279222"/>
                  <a:pt x="261641" y="332262"/>
                  <a:pt x="189907" y="332262"/>
                </a:cubicBezTo>
                <a:cubicBezTo>
                  <a:pt x="150590" y="332262"/>
                  <a:pt x="114982" y="316313"/>
                  <a:pt x="89167" y="290572"/>
                </a:cubicBezTo>
                <a:cubicBezTo>
                  <a:pt x="89019" y="290423"/>
                  <a:pt x="88870" y="290275"/>
                  <a:pt x="88722" y="290127"/>
                </a:cubicBezTo>
                <a:lnTo>
                  <a:pt x="83084" y="284786"/>
                </a:lnTo>
                <a:lnTo>
                  <a:pt x="118617" y="284786"/>
                </a:lnTo>
                <a:cubicBezTo>
                  <a:pt x="131748" y="284786"/>
                  <a:pt x="142356" y="274178"/>
                  <a:pt x="142356" y="261047"/>
                </a:cubicBezTo>
                <a:cubicBezTo>
                  <a:pt x="142356" y="247917"/>
                  <a:pt x="131748" y="237309"/>
                  <a:pt x="118617" y="237309"/>
                </a:cubicBezTo>
                <a:lnTo>
                  <a:pt x="23738" y="237383"/>
                </a:lnTo>
                <a:cubicBezTo>
                  <a:pt x="17433" y="237383"/>
                  <a:pt x="11350" y="239905"/>
                  <a:pt x="6899" y="244430"/>
                </a:cubicBezTo>
                <a:cubicBezTo>
                  <a:pt x="2448" y="248956"/>
                  <a:pt x="-74" y="254964"/>
                  <a:pt x="0" y="261344"/>
                </a:cubicBezTo>
                <a:lnTo>
                  <a:pt x="742" y="355555"/>
                </a:lnTo>
                <a:cubicBezTo>
                  <a:pt x="816" y="368686"/>
                  <a:pt x="11572" y="379220"/>
                  <a:pt x="24703" y="379071"/>
                </a:cubicBezTo>
                <a:cubicBezTo>
                  <a:pt x="37833" y="378923"/>
                  <a:pt x="48367" y="368241"/>
                  <a:pt x="48218" y="355110"/>
                </a:cubicBezTo>
                <a:lnTo>
                  <a:pt x="47922" y="316907"/>
                </a:lnTo>
                <a:lnTo>
                  <a:pt x="55859" y="324399"/>
                </a:lnTo>
                <a:cubicBezTo>
                  <a:pt x="90206" y="358597"/>
                  <a:pt x="137608" y="379813"/>
                  <a:pt x="189907" y="379813"/>
                </a:cubicBezTo>
                <a:cubicBezTo>
                  <a:pt x="285602" y="379813"/>
                  <a:pt x="364754" y="309043"/>
                  <a:pt x="377884" y="216983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67" name="Text 65"/>
          <p:cNvSpPr/>
          <p:nvPr/>
        </p:nvSpPr>
        <p:spPr>
          <a:xfrm>
            <a:off x="8372030" y="7520299"/>
            <a:ext cx="3241072" cy="3544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94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Recall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8384691" y="7925433"/>
            <a:ext cx="3215751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96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Sensitivity, hit rate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11959840" y="6836636"/>
            <a:ext cx="3532262" cy="1544573"/>
          </a:xfrm>
          <a:custGeom>
            <a:avLst/>
            <a:gdLst/>
            <a:ahLst/>
            <a:cxnLst/>
            <a:rect l="l" t="t" r="r" b="b"/>
            <a:pathLst>
              <a:path w="3532262" h="1544573">
                <a:moveTo>
                  <a:pt x="101278" y="0"/>
                </a:moveTo>
                <a:lnTo>
                  <a:pt x="3430984" y="0"/>
                </a:lnTo>
                <a:cubicBezTo>
                  <a:pt x="3486918" y="0"/>
                  <a:pt x="3532262" y="45344"/>
                  <a:pt x="3532262" y="101278"/>
                </a:cubicBezTo>
                <a:lnTo>
                  <a:pt x="3532262" y="1443296"/>
                </a:lnTo>
                <a:cubicBezTo>
                  <a:pt x="3532262" y="1499230"/>
                  <a:pt x="3486918" y="1544573"/>
                  <a:pt x="3430984" y="1544573"/>
                </a:cubicBezTo>
                <a:lnTo>
                  <a:pt x="101278" y="1544573"/>
                </a:lnTo>
                <a:cubicBezTo>
                  <a:pt x="45381" y="1544573"/>
                  <a:pt x="0" y="1499192"/>
                  <a:pt x="0" y="1443296"/>
                </a:cubicBezTo>
                <a:lnTo>
                  <a:pt x="0" y="101278"/>
                </a:lnTo>
                <a:cubicBezTo>
                  <a:pt x="0" y="45344"/>
                  <a:pt x="45344" y="0"/>
                  <a:pt x="101278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70" name="Shape 68"/>
          <p:cNvSpPr/>
          <p:nvPr/>
        </p:nvSpPr>
        <p:spPr>
          <a:xfrm>
            <a:off x="13490960" y="7039202"/>
            <a:ext cx="474766" cy="379813"/>
          </a:xfrm>
          <a:custGeom>
            <a:avLst/>
            <a:gdLst/>
            <a:ahLst/>
            <a:cxnLst/>
            <a:rect l="l" t="t" r="r" b="b"/>
            <a:pathLst>
              <a:path w="474766" h="379813">
                <a:moveTo>
                  <a:pt x="284860" y="23738"/>
                </a:moveTo>
                <a:lnTo>
                  <a:pt x="379813" y="23738"/>
                </a:lnTo>
                <a:cubicBezTo>
                  <a:pt x="392943" y="23738"/>
                  <a:pt x="403551" y="34346"/>
                  <a:pt x="403551" y="47477"/>
                </a:cubicBezTo>
                <a:cubicBezTo>
                  <a:pt x="403551" y="60607"/>
                  <a:pt x="392943" y="71215"/>
                  <a:pt x="379813" y="71215"/>
                </a:cubicBezTo>
                <a:lnTo>
                  <a:pt x="295542" y="71215"/>
                </a:lnTo>
                <a:cubicBezTo>
                  <a:pt x="291685" y="90354"/>
                  <a:pt x="278554" y="106155"/>
                  <a:pt x="261121" y="113721"/>
                </a:cubicBezTo>
                <a:lnTo>
                  <a:pt x="261121" y="332336"/>
                </a:lnTo>
                <a:lnTo>
                  <a:pt x="379813" y="332336"/>
                </a:lnTo>
                <a:cubicBezTo>
                  <a:pt x="392943" y="332336"/>
                  <a:pt x="403551" y="342945"/>
                  <a:pt x="403551" y="356075"/>
                </a:cubicBezTo>
                <a:cubicBezTo>
                  <a:pt x="403551" y="369205"/>
                  <a:pt x="392943" y="379813"/>
                  <a:pt x="379813" y="379813"/>
                </a:cubicBezTo>
                <a:lnTo>
                  <a:pt x="94953" y="379813"/>
                </a:lnTo>
                <a:cubicBezTo>
                  <a:pt x="81823" y="379813"/>
                  <a:pt x="71215" y="369205"/>
                  <a:pt x="71215" y="356075"/>
                </a:cubicBezTo>
                <a:cubicBezTo>
                  <a:pt x="71215" y="342945"/>
                  <a:pt x="81823" y="332336"/>
                  <a:pt x="94953" y="332336"/>
                </a:cubicBezTo>
                <a:lnTo>
                  <a:pt x="213645" y="332336"/>
                </a:lnTo>
                <a:lnTo>
                  <a:pt x="213645" y="113721"/>
                </a:lnTo>
                <a:cubicBezTo>
                  <a:pt x="196212" y="106081"/>
                  <a:pt x="183082" y="90280"/>
                  <a:pt x="179224" y="71215"/>
                </a:cubicBezTo>
                <a:lnTo>
                  <a:pt x="94953" y="71215"/>
                </a:lnTo>
                <a:cubicBezTo>
                  <a:pt x="81823" y="71215"/>
                  <a:pt x="71215" y="60607"/>
                  <a:pt x="71215" y="47477"/>
                </a:cubicBezTo>
                <a:cubicBezTo>
                  <a:pt x="71215" y="34346"/>
                  <a:pt x="81823" y="23738"/>
                  <a:pt x="94953" y="23738"/>
                </a:cubicBezTo>
                <a:lnTo>
                  <a:pt x="189907" y="23738"/>
                </a:lnTo>
                <a:cubicBezTo>
                  <a:pt x="200737" y="9347"/>
                  <a:pt x="217947" y="0"/>
                  <a:pt x="237383" y="0"/>
                </a:cubicBezTo>
                <a:cubicBezTo>
                  <a:pt x="256819" y="0"/>
                  <a:pt x="274029" y="9347"/>
                  <a:pt x="284860" y="23738"/>
                </a:cubicBezTo>
                <a:close/>
                <a:moveTo>
                  <a:pt x="326105" y="237383"/>
                </a:moveTo>
                <a:lnTo>
                  <a:pt x="433521" y="237383"/>
                </a:lnTo>
                <a:lnTo>
                  <a:pt x="379813" y="145249"/>
                </a:lnTo>
                <a:lnTo>
                  <a:pt x="326105" y="237383"/>
                </a:lnTo>
                <a:close/>
                <a:moveTo>
                  <a:pt x="379813" y="308598"/>
                </a:moveTo>
                <a:cubicBezTo>
                  <a:pt x="333152" y="308598"/>
                  <a:pt x="294355" y="283376"/>
                  <a:pt x="286343" y="250068"/>
                </a:cubicBezTo>
                <a:cubicBezTo>
                  <a:pt x="284415" y="241908"/>
                  <a:pt x="287085" y="233526"/>
                  <a:pt x="291314" y="226256"/>
                </a:cubicBezTo>
                <a:lnTo>
                  <a:pt x="361935" y="105190"/>
                </a:lnTo>
                <a:cubicBezTo>
                  <a:pt x="365644" y="98811"/>
                  <a:pt x="372469" y="94953"/>
                  <a:pt x="379813" y="94953"/>
                </a:cubicBezTo>
                <a:cubicBezTo>
                  <a:pt x="387157" y="94953"/>
                  <a:pt x="393982" y="98885"/>
                  <a:pt x="397691" y="105190"/>
                </a:cubicBezTo>
                <a:lnTo>
                  <a:pt x="468313" y="226256"/>
                </a:lnTo>
                <a:cubicBezTo>
                  <a:pt x="472541" y="233526"/>
                  <a:pt x="475211" y="241908"/>
                  <a:pt x="473283" y="250068"/>
                </a:cubicBezTo>
                <a:cubicBezTo>
                  <a:pt x="465271" y="283302"/>
                  <a:pt x="426474" y="308598"/>
                  <a:pt x="379813" y="308598"/>
                </a:cubicBezTo>
                <a:close/>
                <a:moveTo>
                  <a:pt x="94063" y="145249"/>
                </a:moveTo>
                <a:lnTo>
                  <a:pt x="40355" y="237383"/>
                </a:lnTo>
                <a:lnTo>
                  <a:pt x="147845" y="237383"/>
                </a:lnTo>
                <a:lnTo>
                  <a:pt x="94063" y="145249"/>
                </a:lnTo>
                <a:close/>
                <a:moveTo>
                  <a:pt x="668" y="250068"/>
                </a:moveTo>
                <a:cubicBezTo>
                  <a:pt x="-1261" y="241908"/>
                  <a:pt x="1409" y="233526"/>
                  <a:pt x="5638" y="226256"/>
                </a:cubicBezTo>
                <a:lnTo>
                  <a:pt x="76259" y="105190"/>
                </a:lnTo>
                <a:cubicBezTo>
                  <a:pt x="79968" y="98811"/>
                  <a:pt x="86793" y="94953"/>
                  <a:pt x="94137" y="94953"/>
                </a:cubicBezTo>
                <a:cubicBezTo>
                  <a:pt x="101481" y="94953"/>
                  <a:pt x="108306" y="98885"/>
                  <a:pt x="112015" y="105190"/>
                </a:cubicBezTo>
                <a:lnTo>
                  <a:pt x="182637" y="226256"/>
                </a:lnTo>
                <a:cubicBezTo>
                  <a:pt x="186865" y="233526"/>
                  <a:pt x="189536" y="241908"/>
                  <a:pt x="187607" y="250068"/>
                </a:cubicBezTo>
                <a:cubicBezTo>
                  <a:pt x="179595" y="283302"/>
                  <a:pt x="140798" y="308598"/>
                  <a:pt x="94137" y="308598"/>
                </a:cubicBezTo>
                <a:cubicBezTo>
                  <a:pt x="47477" y="308598"/>
                  <a:pt x="8679" y="283376"/>
                  <a:pt x="668" y="250068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1" name="Text 69"/>
          <p:cNvSpPr/>
          <p:nvPr/>
        </p:nvSpPr>
        <p:spPr>
          <a:xfrm>
            <a:off x="12105435" y="7520299"/>
            <a:ext cx="3241072" cy="3544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94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F1-Score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12118095" y="7925433"/>
            <a:ext cx="3215751" cy="253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96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Harmonic mean</a:t>
            </a:r>
            <a:endParaRPr lang="en-US" sz="1600" dirty="0"/>
          </a:p>
        </p:txBody>
      </p:sp>
      <p:sp>
        <p:nvSpPr>
          <p:cNvPr id="73" name="Shape 23">
            <a:extLst>
              <a:ext uri="{FF2B5EF4-FFF2-40B4-BE49-F238E27FC236}">
                <a16:creationId xmlns:a16="http://schemas.microsoft.com/office/drawing/2014/main" id="{447B232B-6CDE-ACEC-10A1-6EDBF628B807}"/>
              </a:ext>
            </a:extLst>
          </p:cNvPr>
          <p:cNvSpPr/>
          <p:nvPr/>
        </p:nvSpPr>
        <p:spPr>
          <a:xfrm>
            <a:off x="15392400" y="840415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4" name="Text 24">
            <a:extLst>
              <a:ext uri="{FF2B5EF4-FFF2-40B4-BE49-F238E27FC236}">
                <a16:creationId xmlns:a16="http://schemas.microsoft.com/office/drawing/2014/main" id="{C7260265-25D2-D124-CDA8-205DF1269A37}"/>
              </a:ext>
            </a:extLst>
          </p:cNvPr>
          <p:cNvSpPr/>
          <p:nvPr/>
        </p:nvSpPr>
        <p:spPr>
          <a:xfrm>
            <a:off x="15341600" y="8404153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74974" y="474974"/>
            <a:ext cx="569969" cy="569969"/>
          </a:xfrm>
          <a:custGeom>
            <a:avLst/>
            <a:gdLst/>
            <a:ahLst/>
            <a:cxnLst/>
            <a:rect l="l" t="t" r="r" b="b"/>
            <a:pathLst>
              <a:path w="569969" h="569969">
                <a:moveTo>
                  <a:pt x="94997" y="0"/>
                </a:moveTo>
                <a:lnTo>
                  <a:pt x="474973" y="0"/>
                </a:lnTo>
                <a:cubicBezTo>
                  <a:pt x="527403" y="0"/>
                  <a:pt x="569969" y="42567"/>
                  <a:pt x="569969" y="94997"/>
                </a:cubicBezTo>
                <a:lnTo>
                  <a:pt x="569969" y="474973"/>
                </a:lnTo>
                <a:cubicBezTo>
                  <a:pt x="569969" y="527438"/>
                  <a:pt x="527438" y="569969"/>
                  <a:pt x="474973" y="569969"/>
                </a:cubicBezTo>
                <a:lnTo>
                  <a:pt x="94997" y="569969"/>
                </a:lnTo>
                <a:cubicBezTo>
                  <a:pt x="42532" y="569969"/>
                  <a:pt x="0" y="527438"/>
                  <a:pt x="0" y="474973"/>
                </a:cubicBezTo>
                <a:lnTo>
                  <a:pt x="0" y="94997"/>
                </a:lnTo>
                <a:cubicBezTo>
                  <a:pt x="0" y="42567"/>
                  <a:pt x="42567" y="0"/>
                  <a:pt x="9499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" name="Shape 1"/>
          <p:cNvSpPr/>
          <p:nvPr/>
        </p:nvSpPr>
        <p:spPr>
          <a:xfrm>
            <a:off x="617467" y="617467"/>
            <a:ext cx="284985" cy="284985"/>
          </a:xfrm>
          <a:custGeom>
            <a:avLst/>
            <a:gdLst/>
            <a:ahLst/>
            <a:cxnLst/>
            <a:rect l="l" t="t" r="r" b="b"/>
            <a:pathLst>
              <a:path w="284985" h="284985">
                <a:moveTo>
                  <a:pt x="17812" y="17812"/>
                </a:moveTo>
                <a:cubicBezTo>
                  <a:pt x="27664" y="17812"/>
                  <a:pt x="35623" y="25771"/>
                  <a:pt x="35623" y="35623"/>
                </a:cubicBezTo>
                <a:lnTo>
                  <a:pt x="35623" y="222644"/>
                </a:lnTo>
                <a:cubicBezTo>
                  <a:pt x="35623" y="227542"/>
                  <a:pt x="39631" y="231550"/>
                  <a:pt x="44529" y="231550"/>
                </a:cubicBezTo>
                <a:lnTo>
                  <a:pt x="267173" y="231550"/>
                </a:lnTo>
                <a:cubicBezTo>
                  <a:pt x="277025" y="231550"/>
                  <a:pt x="284985" y="239510"/>
                  <a:pt x="284985" y="249362"/>
                </a:cubicBezTo>
                <a:cubicBezTo>
                  <a:pt x="284985" y="259214"/>
                  <a:pt x="277025" y="267173"/>
                  <a:pt x="267173" y="267173"/>
                </a:cubicBezTo>
                <a:lnTo>
                  <a:pt x="44529" y="267173"/>
                </a:lnTo>
                <a:cubicBezTo>
                  <a:pt x="19927" y="267173"/>
                  <a:pt x="0" y="247246"/>
                  <a:pt x="0" y="222644"/>
                </a:cubicBezTo>
                <a:lnTo>
                  <a:pt x="0" y="35623"/>
                </a:lnTo>
                <a:cubicBezTo>
                  <a:pt x="0" y="25771"/>
                  <a:pt x="7960" y="17812"/>
                  <a:pt x="17812" y="17812"/>
                </a:cubicBezTo>
                <a:close/>
                <a:moveTo>
                  <a:pt x="71246" y="53435"/>
                </a:moveTo>
                <a:cubicBezTo>
                  <a:pt x="71246" y="43583"/>
                  <a:pt x="79206" y="35623"/>
                  <a:pt x="89058" y="35623"/>
                </a:cubicBezTo>
                <a:lnTo>
                  <a:pt x="195927" y="35623"/>
                </a:lnTo>
                <a:cubicBezTo>
                  <a:pt x="205779" y="35623"/>
                  <a:pt x="213738" y="43583"/>
                  <a:pt x="213738" y="53435"/>
                </a:cubicBezTo>
                <a:cubicBezTo>
                  <a:pt x="213738" y="63287"/>
                  <a:pt x="205779" y="71246"/>
                  <a:pt x="195927" y="71246"/>
                </a:cubicBezTo>
                <a:lnTo>
                  <a:pt x="89058" y="71246"/>
                </a:lnTo>
                <a:cubicBezTo>
                  <a:pt x="79206" y="71246"/>
                  <a:pt x="71246" y="63287"/>
                  <a:pt x="71246" y="53435"/>
                </a:cubicBezTo>
                <a:close/>
                <a:moveTo>
                  <a:pt x="89058" y="97963"/>
                </a:moveTo>
                <a:lnTo>
                  <a:pt x="160304" y="97963"/>
                </a:lnTo>
                <a:cubicBezTo>
                  <a:pt x="170156" y="97963"/>
                  <a:pt x="178115" y="105923"/>
                  <a:pt x="178115" y="115775"/>
                </a:cubicBezTo>
                <a:cubicBezTo>
                  <a:pt x="178115" y="125627"/>
                  <a:pt x="170156" y="133587"/>
                  <a:pt x="160304" y="133587"/>
                </a:cubicBezTo>
                <a:lnTo>
                  <a:pt x="89058" y="133587"/>
                </a:lnTo>
                <a:cubicBezTo>
                  <a:pt x="79206" y="133587"/>
                  <a:pt x="71246" y="125627"/>
                  <a:pt x="71246" y="115775"/>
                </a:cubicBezTo>
                <a:cubicBezTo>
                  <a:pt x="71246" y="105923"/>
                  <a:pt x="79206" y="97963"/>
                  <a:pt x="89058" y="97963"/>
                </a:cubicBezTo>
                <a:close/>
                <a:moveTo>
                  <a:pt x="89058" y="160304"/>
                </a:moveTo>
                <a:lnTo>
                  <a:pt x="231550" y="160304"/>
                </a:lnTo>
                <a:cubicBezTo>
                  <a:pt x="241402" y="160304"/>
                  <a:pt x="249362" y="168263"/>
                  <a:pt x="249362" y="178115"/>
                </a:cubicBezTo>
                <a:cubicBezTo>
                  <a:pt x="249362" y="187967"/>
                  <a:pt x="241402" y="195927"/>
                  <a:pt x="231550" y="195927"/>
                </a:cubicBezTo>
                <a:lnTo>
                  <a:pt x="89058" y="195927"/>
                </a:lnTo>
                <a:cubicBezTo>
                  <a:pt x="79206" y="195927"/>
                  <a:pt x="71246" y="187967"/>
                  <a:pt x="71246" y="178115"/>
                </a:cubicBezTo>
                <a:cubicBezTo>
                  <a:pt x="71246" y="168263"/>
                  <a:pt x="79206" y="160304"/>
                  <a:pt x="89058" y="160304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" name="Text 2"/>
          <p:cNvSpPr/>
          <p:nvPr/>
        </p:nvSpPr>
        <p:spPr>
          <a:xfrm>
            <a:off x="1187436" y="474974"/>
            <a:ext cx="6851506" cy="5699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488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Selection &amp; Results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74974" y="1306180"/>
            <a:ext cx="15306051" cy="3538560"/>
          </a:xfrm>
          <a:custGeom>
            <a:avLst/>
            <a:gdLst/>
            <a:ahLst/>
            <a:cxnLst/>
            <a:rect l="l" t="t" r="r" b="b"/>
            <a:pathLst>
              <a:path w="15306051" h="3538560">
                <a:moveTo>
                  <a:pt x="47497" y="0"/>
                </a:moveTo>
                <a:lnTo>
                  <a:pt x="15258554" y="0"/>
                </a:lnTo>
                <a:cubicBezTo>
                  <a:pt x="15284786" y="0"/>
                  <a:pt x="15306051" y="21265"/>
                  <a:pt x="15306051" y="47497"/>
                </a:cubicBezTo>
                <a:lnTo>
                  <a:pt x="15306051" y="3443549"/>
                </a:lnTo>
                <a:cubicBezTo>
                  <a:pt x="15306051" y="3496022"/>
                  <a:pt x="15263514" y="3538560"/>
                  <a:pt x="15211041" y="3538560"/>
                </a:cubicBezTo>
                <a:lnTo>
                  <a:pt x="95010" y="3538560"/>
                </a:lnTo>
                <a:cubicBezTo>
                  <a:pt x="42538" y="3538560"/>
                  <a:pt x="0" y="3496022"/>
                  <a:pt x="0" y="3443549"/>
                </a:cubicBezTo>
                <a:lnTo>
                  <a:pt x="0" y="47497"/>
                </a:lnTo>
                <a:cubicBezTo>
                  <a:pt x="0" y="21265"/>
                  <a:pt x="21265" y="0"/>
                  <a:pt x="47497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74974" y="1306180"/>
            <a:ext cx="15306051" cy="47497"/>
          </a:xfrm>
          <a:custGeom>
            <a:avLst/>
            <a:gdLst/>
            <a:ahLst/>
            <a:cxnLst/>
            <a:rect l="l" t="t" r="r" b="b"/>
            <a:pathLst>
              <a:path w="15306051" h="47497">
                <a:moveTo>
                  <a:pt x="47497" y="0"/>
                </a:moveTo>
                <a:lnTo>
                  <a:pt x="15258554" y="0"/>
                </a:lnTo>
                <a:cubicBezTo>
                  <a:pt x="15284786" y="0"/>
                  <a:pt x="15306051" y="21265"/>
                  <a:pt x="15306051" y="47497"/>
                </a:cubicBezTo>
                <a:lnTo>
                  <a:pt x="15306051" y="47497"/>
                </a:lnTo>
                <a:lnTo>
                  <a:pt x="0" y="47497"/>
                </a:lnTo>
                <a:lnTo>
                  <a:pt x="0" y="47497"/>
                </a:lnTo>
                <a:cubicBezTo>
                  <a:pt x="0" y="21283"/>
                  <a:pt x="21283" y="0"/>
                  <a:pt x="4749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" name="Text 5"/>
          <p:cNvSpPr/>
          <p:nvPr/>
        </p:nvSpPr>
        <p:spPr>
          <a:xfrm>
            <a:off x="712462" y="1567416"/>
            <a:ext cx="14973569" cy="3799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44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Validation Performance Comparison</a:t>
            </a:r>
            <a:endParaRPr lang="en-US" sz="1600" dirty="0"/>
          </a:p>
        </p:txBody>
      </p:sp>
      <p:graphicFrame>
        <p:nvGraphicFramePr>
          <p:cNvPr id="8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712462" y="2137237"/>
          <a:ext cx="14831076" cy="2469868"/>
        </p:xfrm>
        <a:graphic>
          <a:graphicData uri="http://schemas.openxmlformats.org/drawingml/2006/table">
            <a:tbl>
              <a:tblPr/>
              <a:tblGrid>
                <a:gridCol w="33248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929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78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036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3110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1746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Model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68D3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Validation Accuracy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68D3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 Precision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68D3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 Recall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68D3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High F1-Score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0320" cap="flat" cmpd="sng" algn="ctr">
                      <a:solidFill>
                        <a:srgbClr val="68D3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467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68D391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Decision Tree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68D3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99.25%</a:t>
                      </a:r>
                      <a:endParaRPr lang="en-US" sz="18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68D3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93.94%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68D3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92.54%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68D3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1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93.23%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0320" cap="flat" cmpd="sng" algn="ctr">
                      <a:solidFill>
                        <a:srgbClr val="68D39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1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467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Random Forest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96.55%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100.00%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FF646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22.39%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36.59%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7467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KNN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74.10%</a:t>
                      </a:r>
                      <a:endParaRPr lang="en-US" sz="16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47.06%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FF646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11.94%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19.05%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Shape 6"/>
          <p:cNvSpPr/>
          <p:nvPr/>
        </p:nvSpPr>
        <p:spPr>
          <a:xfrm>
            <a:off x="498723" y="5034584"/>
            <a:ext cx="7504596" cy="3633554"/>
          </a:xfrm>
          <a:custGeom>
            <a:avLst/>
            <a:gdLst/>
            <a:ahLst/>
            <a:cxnLst/>
            <a:rect l="l" t="t" r="r" b="b"/>
            <a:pathLst>
              <a:path w="7504596" h="3633554">
                <a:moveTo>
                  <a:pt x="47497" y="0"/>
                </a:moveTo>
                <a:lnTo>
                  <a:pt x="7409615" y="0"/>
                </a:lnTo>
                <a:cubicBezTo>
                  <a:pt x="7462072" y="0"/>
                  <a:pt x="7504596" y="42524"/>
                  <a:pt x="7504596" y="94981"/>
                </a:cubicBezTo>
                <a:lnTo>
                  <a:pt x="7504596" y="3538573"/>
                </a:lnTo>
                <a:cubicBezTo>
                  <a:pt x="7504596" y="3591030"/>
                  <a:pt x="7462072" y="3633554"/>
                  <a:pt x="7409615" y="3633554"/>
                </a:cubicBezTo>
                <a:lnTo>
                  <a:pt x="47497" y="3633554"/>
                </a:lnTo>
                <a:cubicBezTo>
                  <a:pt x="21265" y="3633554"/>
                  <a:pt x="0" y="3612289"/>
                  <a:pt x="0" y="3586057"/>
                </a:cubicBezTo>
                <a:lnTo>
                  <a:pt x="0" y="47497"/>
                </a:lnTo>
                <a:cubicBezTo>
                  <a:pt x="0" y="21265"/>
                  <a:pt x="21265" y="0"/>
                  <a:pt x="47497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498723" y="5034584"/>
            <a:ext cx="47497" cy="3633554"/>
          </a:xfrm>
          <a:custGeom>
            <a:avLst/>
            <a:gdLst/>
            <a:ahLst/>
            <a:cxnLst/>
            <a:rect l="l" t="t" r="r" b="b"/>
            <a:pathLst>
              <a:path w="47497" h="3633554">
                <a:moveTo>
                  <a:pt x="47497" y="0"/>
                </a:moveTo>
                <a:lnTo>
                  <a:pt x="47497" y="0"/>
                </a:lnTo>
                <a:lnTo>
                  <a:pt x="47497" y="3633554"/>
                </a:lnTo>
                <a:lnTo>
                  <a:pt x="47497" y="3633554"/>
                </a:lnTo>
                <a:cubicBezTo>
                  <a:pt x="21265" y="3633554"/>
                  <a:pt x="0" y="3612289"/>
                  <a:pt x="0" y="3586057"/>
                </a:cubicBezTo>
                <a:lnTo>
                  <a:pt x="0" y="47497"/>
                </a:lnTo>
                <a:cubicBezTo>
                  <a:pt x="0" y="21283"/>
                  <a:pt x="21283" y="0"/>
                  <a:pt x="4749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1" name="Shape 8"/>
          <p:cNvSpPr/>
          <p:nvPr/>
        </p:nvSpPr>
        <p:spPr>
          <a:xfrm>
            <a:off x="795582" y="5319418"/>
            <a:ext cx="284985" cy="284985"/>
          </a:xfrm>
          <a:custGeom>
            <a:avLst/>
            <a:gdLst/>
            <a:ahLst/>
            <a:cxnLst/>
            <a:rect l="l" t="t" r="r" b="b"/>
            <a:pathLst>
              <a:path w="284985" h="284985">
                <a:moveTo>
                  <a:pt x="80319" y="0"/>
                </a:moveTo>
                <a:lnTo>
                  <a:pt x="205000" y="0"/>
                </a:lnTo>
                <a:cubicBezTo>
                  <a:pt x="219750" y="0"/>
                  <a:pt x="231773" y="12134"/>
                  <a:pt x="231216" y="26829"/>
                </a:cubicBezTo>
                <a:cubicBezTo>
                  <a:pt x="231105" y="29779"/>
                  <a:pt x="230993" y="32729"/>
                  <a:pt x="230826" y="35623"/>
                </a:cubicBezTo>
                <a:lnTo>
                  <a:pt x="258434" y="35623"/>
                </a:lnTo>
                <a:cubicBezTo>
                  <a:pt x="272962" y="35623"/>
                  <a:pt x="285764" y="47646"/>
                  <a:pt x="284651" y="63342"/>
                </a:cubicBezTo>
                <a:cubicBezTo>
                  <a:pt x="280476" y="121063"/>
                  <a:pt x="250976" y="152790"/>
                  <a:pt x="218971" y="169377"/>
                </a:cubicBezTo>
                <a:cubicBezTo>
                  <a:pt x="210176" y="173941"/>
                  <a:pt x="201215" y="177336"/>
                  <a:pt x="192699" y="179841"/>
                </a:cubicBezTo>
                <a:cubicBezTo>
                  <a:pt x="181455" y="195760"/>
                  <a:pt x="169766" y="204165"/>
                  <a:pt x="160471" y="208673"/>
                </a:cubicBezTo>
                <a:lnTo>
                  <a:pt x="160471" y="249362"/>
                </a:lnTo>
                <a:lnTo>
                  <a:pt x="196094" y="249362"/>
                </a:lnTo>
                <a:cubicBezTo>
                  <a:pt x="205946" y="249362"/>
                  <a:pt x="213905" y="257321"/>
                  <a:pt x="213905" y="267173"/>
                </a:cubicBezTo>
                <a:cubicBezTo>
                  <a:pt x="213905" y="277025"/>
                  <a:pt x="205946" y="284985"/>
                  <a:pt x="196094" y="284985"/>
                </a:cubicBezTo>
                <a:lnTo>
                  <a:pt x="89225" y="284985"/>
                </a:lnTo>
                <a:cubicBezTo>
                  <a:pt x="79373" y="284985"/>
                  <a:pt x="71413" y="277025"/>
                  <a:pt x="71413" y="267173"/>
                </a:cubicBezTo>
                <a:cubicBezTo>
                  <a:pt x="71413" y="257321"/>
                  <a:pt x="79373" y="249362"/>
                  <a:pt x="89225" y="249362"/>
                </a:cubicBezTo>
                <a:lnTo>
                  <a:pt x="124848" y="249362"/>
                </a:lnTo>
                <a:lnTo>
                  <a:pt x="124848" y="208673"/>
                </a:lnTo>
                <a:cubicBezTo>
                  <a:pt x="115942" y="204387"/>
                  <a:pt x="104865" y="196428"/>
                  <a:pt x="94067" y="181789"/>
                </a:cubicBezTo>
                <a:cubicBezTo>
                  <a:pt x="83826" y="179117"/>
                  <a:pt x="72693" y="175054"/>
                  <a:pt x="61839" y="168931"/>
                </a:cubicBezTo>
                <a:cubicBezTo>
                  <a:pt x="31727" y="152066"/>
                  <a:pt x="4564" y="120284"/>
                  <a:pt x="668" y="63231"/>
                </a:cubicBezTo>
                <a:cubicBezTo>
                  <a:pt x="-390" y="47590"/>
                  <a:pt x="12357" y="35567"/>
                  <a:pt x="26884" y="35567"/>
                </a:cubicBezTo>
                <a:lnTo>
                  <a:pt x="54492" y="35567"/>
                </a:lnTo>
                <a:cubicBezTo>
                  <a:pt x="54325" y="32673"/>
                  <a:pt x="54214" y="29779"/>
                  <a:pt x="54103" y="26773"/>
                </a:cubicBezTo>
                <a:cubicBezTo>
                  <a:pt x="53546" y="12023"/>
                  <a:pt x="65569" y="-56"/>
                  <a:pt x="80319" y="-56"/>
                </a:cubicBezTo>
                <a:close/>
                <a:moveTo>
                  <a:pt x="56496" y="62340"/>
                </a:moveTo>
                <a:lnTo>
                  <a:pt x="27330" y="62340"/>
                </a:lnTo>
                <a:cubicBezTo>
                  <a:pt x="30781" y="109485"/>
                  <a:pt x="52433" y="133086"/>
                  <a:pt x="74753" y="145609"/>
                </a:cubicBezTo>
                <a:cubicBezTo>
                  <a:pt x="66738" y="124848"/>
                  <a:pt x="60114" y="97741"/>
                  <a:pt x="56496" y="62340"/>
                </a:cubicBezTo>
                <a:close/>
                <a:moveTo>
                  <a:pt x="211512" y="142938"/>
                </a:moveTo>
                <a:cubicBezTo>
                  <a:pt x="234055" y="129690"/>
                  <a:pt x="254427" y="106146"/>
                  <a:pt x="257878" y="62340"/>
                </a:cubicBezTo>
                <a:lnTo>
                  <a:pt x="228767" y="62340"/>
                </a:lnTo>
                <a:cubicBezTo>
                  <a:pt x="225316" y="96238"/>
                  <a:pt x="219082" y="122566"/>
                  <a:pt x="211512" y="142938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2" name="Text 9"/>
          <p:cNvSpPr/>
          <p:nvPr/>
        </p:nvSpPr>
        <p:spPr>
          <a:xfrm>
            <a:off x="1116190" y="5272071"/>
            <a:ext cx="6792134" cy="3799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44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Selected Model: Decision Tree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95582" y="5841890"/>
            <a:ext cx="166241" cy="189990"/>
          </a:xfrm>
          <a:custGeom>
            <a:avLst/>
            <a:gdLst/>
            <a:ahLst/>
            <a:cxnLst/>
            <a:rect l="l" t="t" r="r" b="b"/>
            <a:pathLst>
              <a:path w="166241" h="189990">
                <a:moveTo>
                  <a:pt x="161343" y="26012"/>
                </a:moveTo>
                <a:cubicBezTo>
                  <a:pt x="166649" y="29871"/>
                  <a:pt x="167837" y="37293"/>
                  <a:pt x="163978" y="42599"/>
                </a:cubicBezTo>
                <a:lnTo>
                  <a:pt x="68983" y="173217"/>
                </a:lnTo>
                <a:cubicBezTo>
                  <a:pt x="66942" y="176037"/>
                  <a:pt x="63788" y="177781"/>
                  <a:pt x="60299" y="178078"/>
                </a:cubicBezTo>
                <a:cubicBezTo>
                  <a:pt x="56811" y="178375"/>
                  <a:pt x="53435" y="177076"/>
                  <a:pt x="50986" y="174627"/>
                </a:cubicBezTo>
                <a:lnTo>
                  <a:pt x="3488" y="127130"/>
                </a:lnTo>
                <a:cubicBezTo>
                  <a:pt x="-1150" y="122491"/>
                  <a:pt x="-1150" y="114959"/>
                  <a:pt x="3488" y="110320"/>
                </a:cubicBezTo>
                <a:cubicBezTo>
                  <a:pt x="8127" y="105682"/>
                  <a:pt x="15659" y="105682"/>
                  <a:pt x="20298" y="110320"/>
                </a:cubicBezTo>
                <a:lnTo>
                  <a:pt x="57962" y="147984"/>
                </a:lnTo>
                <a:lnTo>
                  <a:pt x="144793" y="28610"/>
                </a:lnTo>
                <a:cubicBezTo>
                  <a:pt x="148652" y="23303"/>
                  <a:pt x="156074" y="22116"/>
                  <a:pt x="161380" y="25975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4" name="Text 11"/>
          <p:cNvSpPr/>
          <p:nvPr/>
        </p:nvSpPr>
        <p:spPr>
          <a:xfrm>
            <a:off x="1092441" y="5794392"/>
            <a:ext cx="4773493" cy="284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Highest Overall Accuracy:</a:t>
            </a:r>
            <a:r>
              <a:rPr lang="en-US" sz="149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99.25% validation, 99.70% test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95582" y="6221869"/>
            <a:ext cx="166241" cy="189990"/>
          </a:xfrm>
          <a:custGeom>
            <a:avLst/>
            <a:gdLst/>
            <a:ahLst/>
            <a:cxnLst/>
            <a:rect l="l" t="t" r="r" b="b"/>
            <a:pathLst>
              <a:path w="166241" h="189990">
                <a:moveTo>
                  <a:pt x="161343" y="26012"/>
                </a:moveTo>
                <a:cubicBezTo>
                  <a:pt x="166649" y="29871"/>
                  <a:pt x="167837" y="37293"/>
                  <a:pt x="163978" y="42599"/>
                </a:cubicBezTo>
                <a:lnTo>
                  <a:pt x="68983" y="173217"/>
                </a:lnTo>
                <a:cubicBezTo>
                  <a:pt x="66942" y="176037"/>
                  <a:pt x="63788" y="177781"/>
                  <a:pt x="60299" y="178078"/>
                </a:cubicBezTo>
                <a:cubicBezTo>
                  <a:pt x="56811" y="178375"/>
                  <a:pt x="53435" y="177076"/>
                  <a:pt x="50986" y="174627"/>
                </a:cubicBezTo>
                <a:lnTo>
                  <a:pt x="3488" y="127130"/>
                </a:lnTo>
                <a:cubicBezTo>
                  <a:pt x="-1150" y="122491"/>
                  <a:pt x="-1150" y="114959"/>
                  <a:pt x="3488" y="110320"/>
                </a:cubicBezTo>
                <a:cubicBezTo>
                  <a:pt x="8127" y="105682"/>
                  <a:pt x="15659" y="105682"/>
                  <a:pt x="20298" y="110320"/>
                </a:cubicBezTo>
                <a:lnTo>
                  <a:pt x="57962" y="147984"/>
                </a:lnTo>
                <a:lnTo>
                  <a:pt x="144793" y="28610"/>
                </a:lnTo>
                <a:cubicBezTo>
                  <a:pt x="148652" y="23303"/>
                  <a:pt x="156074" y="22116"/>
                  <a:pt x="161380" y="25975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6" name="Text 13"/>
          <p:cNvSpPr/>
          <p:nvPr/>
        </p:nvSpPr>
        <p:spPr>
          <a:xfrm>
            <a:off x="1092441" y="6174372"/>
            <a:ext cx="5937180" cy="284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Excellent High Class Recall:</a:t>
            </a:r>
            <a:r>
              <a:rPr lang="en-US" sz="149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92.54% detects most critical irrigation cases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95582" y="6601849"/>
            <a:ext cx="166241" cy="189990"/>
          </a:xfrm>
          <a:custGeom>
            <a:avLst/>
            <a:gdLst/>
            <a:ahLst/>
            <a:cxnLst/>
            <a:rect l="l" t="t" r="r" b="b"/>
            <a:pathLst>
              <a:path w="166241" h="189990">
                <a:moveTo>
                  <a:pt x="161343" y="26012"/>
                </a:moveTo>
                <a:cubicBezTo>
                  <a:pt x="166649" y="29871"/>
                  <a:pt x="167837" y="37293"/>
                  <a:pt x="163978" y="42599"/>
                </a:cubicBezTo>
                <a:lnTo>
                  <a:pt x="68983" y="173217"/>
                </a:lnTo>
                <a:cubicBezTo>
                  <a:pt x="66942" y="176037"/>
                  <a:pt x="63788" y="177781"/>
                  <a:pt x="60299" y="178078"/>
                </a:cubicBezTo>
                <a:cubicBezTo>
                  <a:pt x="56811" y="178375"/>
                  <a:pt x="53435" y="177076"/>
                  <a:pt x="50986" y="174627"/>
                </a:cubicBezTo>
                <a:lnTo>
                  <a:pt x="3488" y="127130"/>
                </a:lnTo>
                <a:cubicBezTo>
                  <a:pt x="-1150" y="122491"/>
                  <a:pt x="-1150" y="114959"/>
                  <a:pt x="3488" y="110320"/>
                </a:cubicBezTo>
                <a:cubicBezTo>
                  <a:pt x="8127" y="105682"/>
                  <a:pt x="15659" y="105682"/>
                  <a:pt x="20298" y="110320"/>
                </a:cubicBezTo>
                <a:lnTo>
                  <a:pt x="57962" y="147984"/>
                </a:lnTo>
                <a:lnTo>
                  <a:pt x="144793" y="28610"/>
                </a:lnTo>
                <a:cubicBezTo>
                  <a:pt x="148652" y="23303"/>
                  <a:pt x="156074" y="22116"/>
                  <a:pt x="161380" y="25975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8" name="Text 15"/>
          <p:cNvSpPr/>
          <p:nvPr/>
        </p:nvSpPr>
        <p:spPr>
          <a:xfrm>
            <a:off x="1092441" y="6554351"/>
            <a:ext cx="4832865" cy="284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Balanced Performance:</a:t>
            </a:r>
            <a:r>
              <a:rPr lang="en-US" sz="149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Superior metrics across all classes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795582" y="6981828"/>
            <a:ext cx="166241" cy="189990"/>
          </a:xfrm>
          <a:custGeom>
            <a:avLst/>
            <a:gdLst/>
            <a:ahLst/>
            <a:cxnLst/>
            <a:rect l="l" t="t" r="r" b="b"/>
            <a:pathLst>
              <a:path w="166241" h="189990">
                <a:moveTo>
                  <a:pt x="161343" y="26012"/>
                </a:moveTo>
                <a:cubicBezTo>
                  <a:pt x="166649" y="29871"/>
                  <a:pt x="167837" y="37293"/>
                  <a:pt x="163978" y="42599"/>
                </a:cubicBezTo>
                <a:lnTo>
                  <a:pt x="68983" y="173217"/>
                </a:lnTo>
                <a:cubicBezTo>
                  <a:pt x="66942" y="176037"/>
                  <a:pt x="63788" y="177781"/>
                  <a:pt x="60299" y="178078"/>
                </a:cubicBezTo>
                <a:cubicBezTo>
                  <a:pt x="56811" y="178375"/>
                  <a:pt x="53435" y="177076"/>
                  <a:pt x="50986" y="174627"/>
                </a:cubicBezTo>
                <a:lnTo>
                  <a:pt x="3488" y="127130"/>
                </a:lnTo>
                <a:cubicBezTo>
                  <a:pt x="-1150" y="122491"/>
                  <a:pt x="-1150" y="114959"/>
                  <a:pt x="3488" y="110320"/>
                </a:cubicBezTo>
                <a:cubicBezTo>
                  <a:pt x="8127" y="105682"/>
                  <a:pt x="15659" y="105682"/>
                  <a:pt x="20298" y="110320"/>
                </a:cubicBezTo>
                <a:lnTo>
                  <a:pt x="57962" y="147984"/>
                </a:lnTo>
                <a:lnTo>
                  <a:pt x="144793" y="28610"/>
                </a:lnTo>
                <a:cubicBezTo>
                  <a:pt x="148652" y="23303"/>
                  <a:pt x="156074" y="22116"/>
                  <a:pt x="161380" y="25975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0" name="Text 17"/>
          <p:cNvSpPr/>
          <p:nvPr/>
        </p:nvSpPr>
        <p:spPr>
          <a:xfrm>
            <a:off x="1092441" y="6934331"/>
            <a:ext cx="5177221" cy="284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Interpretability:</a:t>
            </a:r>
            <a:r>
              <a:rPr lang="en-US" sz="149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Provides clear decision paths for transparency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795582" y="7361808"/>
            <a:ext cx="166241" cy="189990"/>
          </a:xfrm>
          <a:custGeom>
            <a:avLst/>
            <a:gdLst/>
            <a:ahLst/>
            <a:cxnLst/>
            <a:rect l="l" t="t" r="r" b="b"/>
            <a:pathLst>
              <a:path w="166241" h="189990">
                <a:moveTo>
                  <a:pt x="161343" y="26012"/>
                </a:moveTo>
                <a:cubicBezTo>
                  <a:pt x="166649" y="29871"/>
                  <a:pt x="167837" y="37293"/>
                  <a:pt x="163978" y="42599"/>
                </a:cubicBezTo>
                <a:lnTo>
                  <a:pt x="68983" y="173217"/>
                </a:lnTo>
                <a:cubicBezTo>
                  <a:pt x="66942" y="176037"/>
                  <a:pt x="63788" y="177781"/>
                  <a:pt x="60299" y="178078"/>
                </a:cubicBezTo>
                <a:cubicBezTo>
                  <a:pt x="56811" y="178375"/>
                  <a:pt x="53435" y="177076"/>
                  <a:pt x="50986" y="174627"/>
                </a:cubicBezTo>
                <a:lnTo>
                  <a:pt x="3488" y="127130"/>
                </a:lnTo>
                <a:cubicBezTo>
                  <a:pt x="-1150" y="122491"/>
                  <a:pt x="-1150" y="114959"/>
                  <a:pt x="3488" y="110320"/>
                </a:cubicBezTo>
                <a:cubicBezTo>
                  <a:pt x="8127" y="105682"/>
                  <a:pt x="15659" y="105682"/>
                  <a:pt x="20298" y="110320"/>
                </a:cubicBezTo>
                <a:lnTo>
                  <a:pt x="57962" y="147984"/>
                </a:lnTo>
                <a:lnTo>
                  <a:pt x="144793" y="28610"/>
                </a:lnTo>
                <a:cubicBezTo>
                  <a:pt x="148652" y="23303"/>
                  <a:pt x="156074" y="22116"/>
                  <a:pt x="161380" y="25975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2" name="Text 19"/>
          <p:cNvSpPr/>
          <p:nvPr/>
        </p:nvSpPr>
        <p:spPr>
          <a:xfrm>
            <a:off x="1092441" y="7314311"/>
            <a:ext cx="5343462" cy="284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Efficiency:</a:t>
            </a:r>
            <a:r>
              <a:rPr lang="en-US" sz="149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Fast training and prediction, suitable for real-time use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8269750" y="5034584"/>
            <a:ext cx="7504596" cy="3633554"/>
          </a:xfrm>
          <a:custGeom>
            <a:avLst/>
            <a:gdLst/>
            <a:ahLst/>
            <a:cxnLst/>
            <a:rect l="l" t="t" r="r" b="b"/>
            <a:pathLst>
              <a:path w="7504596" h="3633554">
                <a:moveTo>
                  <a:pt x="47497" y="0"/>
                </a:moveTo>
                <a:lnTo>
                  <a:pt x="7409615" y="0"/>
                </a:lnTo>
                <a:cubicBezTo>
                  <a:pt x="7462072" y="0"/>
                  <a:pt x="7504596" y="42524"/>
                  <a:pt x="7504596" y="94981"/>
                </a:cubicBezTo>
                <a:lnTo>
                  <a:pt x="7504596" y="3538573"/>
                </a:lnTo>
                <a:cubicBezTo>
                  <a:pt x="7504596" y="3591030"/>
                  <a:pt x="7462072" y="3633554"/>
                  <a:pt x="7409615" y="3633554"/>
                </a:cubicBezTo>
                <a:lnTo>
                  <a:pt x="47497" y="3633554"/>
                </a:lnTo>
                <a:cubicBezTo>
                  <a:pt x="21265" y="3633554"/>
                  <a:pt x="0" y="3612289"/>
                  <a:pt x="0" y="3586057"/>
                </a:cubicBezTo>
                <a:lnTo>
                  <a:pt x="0" y="47497"/>
                </a:lnTo>
                <a:cubicBezTo>
                  <a:pt x="0" y="21265"/>
                  <a:pt x="21265" y="0"/>
                  <a:pt x="47497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24" name="Shape 21"/>
          <p:cNvSpPr/>
          <p:nvPr/>
        </p:nvSpPr>
        <p:spPr>
          <a:xfrm>
            <a:off x="8269750" y="5034584"/>
            <a:ext cx="47497" cy="3633554"/>
          </a:xfrm>
          <a:custGeom>
            <a:avLst/>
            <a:gdLst/>
            <a:ahLst/>
            <a:cxnLst/>
            <a:rect l="l" t="t" r="r" b="b"/>
            <a:pathLst>
              <a:path w="47497" h="3633554">
                <a:moveTo>
                  <a:pt x="47497" y="0"/>
                </a:moveTo>
                <a:lnTo>
                  <a:pt x="47497" y="0"/>
                </a:lnTo>
                <a:lnTo>
                  <a:pt x="47497" y="3633554"/>
                </a:lnTo>
                <a:lnTo>
                  <a:pt x="47497" y="3633554"/>
                </a:lnTo>
                <a:cubicBezTo>
                  <a:pt x="21265" y="3633554"/>
                  <a:pt x="0" y="3612289"/>
                  <a:pt x="0" y="3586057"/>
                </a:cubicBezTo>
                <a:lnTo>
                  <a:pt x="0" y="47497"/>
                </a:lnTo>
                <a:cubicBezTo>
                  <a:pt x="0" y="21283"/>
                  <a:pt x="21283" y="0"/>
                  <a:pt x="4749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5" name="Shape 22"/>
          <p:cNvSpPr/>
          <p:nvPr/>
        </p:nvSpPr>
        <p:spPr>
          <a:xfrm>
            <a:off x="8584421" y="5319418"/>
            <a:ext cx="249362" cy="284985"/>
          </a:xfrm>
          <a:custGeom>
            <a:avLst/>
            <a:gdLst/>
            <a:ahLst/>
            <a:cxnLst/>
            <a:rect l="l" t="t" r="r" b="b"/>
            <a:pathLst>
              <a:path w="249362" h="284985">
                <a:moveTo>
                  <a:pt x="213738" y="53435"/>
                </a:moveTo>
                <a:lnTo>
                  <a:pt x="213738" y="89058"/>
                </a:lnTo>
                <a:lnTo>
                  <a:pt x="178115" y="89058"/>
                </a:lnTo>
                <a:lnTo>
                  <a:pt x="178115" y="53435"/>
                </a:lnTo>
                <a:lnTo>
                  <a:pt x="213738" y="53435"/>
                </a:lnTo>
                <a:close/>
                <a:moveTo>
                  <a:pt x="213738" y="124681"/>
                </a:moveTo>
                <a:lnTo>
                  <a:pt x="213738" y="160304"/>
                </a:lnTo>
                <a:lnTo>
                  <a:pt x="178115" y="160304"/>
                </a:lnTo>
                <a:lnTo>
                  <a:pt x="178115" y="124681"/>
                </a:lnTo>
                <a:lnTo>
                  <a:pt x="213738" y="124681"/>
                </a:lnTo>
                <a:close/>
                <a:moveTo>
                  <a:pt x="213738" y="195927"/>
                </a:moveTo>
                <a:lnTo>
                  <a:pt x="213738" y="231550"/>
                </a:lnTo>
                <a:lnTo>
                  <a:pt x="178115" y="231550"/>
                </a:lnTo>
                <a:lnTo>
                  <a:pt x="178115" y="195927"/>
                </a:lnTo>
                <a:lnTo>
                  <a:pt x="213738" y="195927"/>
                </a:lnTo>
                <a:close/>
                <a:moveTo>
                  <a:pt x="142492" y="160304"/>
                </a:moveTo>
                <a:lnTo>
                  <a:pt x="106869" y="160304"/>
                </a:lnTo>
                <a:lnTo>
                  <a:pt x="106869" y="124681"/>
                </a:lnTo>
                <a:lnTo>
                  <a:pt x="142492" y="124681"/>
                </a:lnTo>
                <a:lnTo>
                  <a:pt x="142492" y="160304"/>
                </a:lnTo>
                <a:close/>
                <a:moveTo>
                  <a:pt x="106869" y="195927"/>
                </a:moveTo>
                <a:lnTo>
                  <a:pt x="142492" y="195927"/>
                </a:lnTo>
                <a:lnTo>
                  <a:pt x="142492" y="231550"/>
                </a:lnTo>
                <a:lnTo>
                  <a:pt x="106869" y="231550"/>
                </a:lnTo>
                <a:lnTo>
                  <a:pt x="106869" y="195927"/>
                </a:lnTo>
                <a:close/>
                <a:moveTo>
                  <a:pt x="71246" y="160304"/>
                </a:moveTo>
                <a:lnTo>
                  <a:pt x="35623" y="160304"/>
                </a:lnTo>
                <a:lnTo>
                  <a:pt x="35623" y="124681"/>
                </a:lnTo>
                <a:lnTo>
                  <a:pt x="71246" y="124681"/>
                </a:lnTo>
                <a:lnTo>
                  <a:pt x="71246" y="160304"/>
                </a:lnTo>
                <a:close/>
                <a:moveTo>
                  <a:pt x="35623" y="195927"/>
                </a:moveTo>
                <a:lnTo>
                  <a:pt x="71246" y="195927"/>
                </a:lnTo>
                <a:lnTo>
                  <a:pt x="71246" y="231550"/>
                </a:lnTo>
                <a:lnTo>
                  <a:pt x="35623" y="231550"/>
                </a:lnTo>
                <a:lnTo>
                  <a:pt x="35623" y="195927"/>
                </a:lnTo>
                <a:close/>
                <a:moveTo>
                  <a:pt x="35623" y="89058"/>
                </a:moveTo>
                <a:lnTo>
                  <a:pt x="35623" y="53435"/>
                </a:lnTo>
                <a:lnTo>
                  <a:pt x="71246" y="53435"/>
                </a:lnTo>
                <a:lnTo>
                  <a:pt x="71246" y="89058"/>
                </a:lnTo>
                <a:lnTo>
                  <a:pt x="35623" y="89058"/>
                </a:lnTo>
                <a:close/>
                <a:moveTo>
                  <a:pt x="106869" y="89058"/>
                </a:moveTo>
                <a:lnTo>
                  <a:pt x="106869" y="53435"/>
                </a:lnTo>
                <a:lnTo>
                  <a:pt x="142492" y="53435"/>
                </a:lnTo>
                <a:lnTo>
                  <a:pt x="142492" y="89058"/>
                </a:lnTo>
                <a:lnTo>
                  <a:pt x="106869" y="89058"/>
                </a:lnTo>
                <a:close/>
                <a:moveTo>
                  <a:pt x="35623" y="17812"/>
                </a:moveTo>
                <a:cubicBezTo>
                  <a:pt x="15975" y="17812"/>
                  <a:pt x="0" y="33786"/>
                  <a:pt x="0" y="53435"/>
                </a:cubicBezTo>
                <a:lnTo>
                  <a:pt x="0" y="231550"/>
                </a:lnTo>
                <a:cubicBezTo>
                  <a:pt x="0" y="251198"/>
                  <a:pt x="15975" y="267173"/>
                  <a:pt x="35623" y="267173"/>
                </a:cubicBezTo>
                <a:lnTo>
                  <a:pt x="213738" y="267173"/>
                </a:lnTo>
                <a:cubicBezTo>
                  <a:pt x="233387" y="267173"/>
                  <a:pt x="249362" y="251198"/>
                  <a:pt x="249362" y="231550"/>
                </a:cubicBezTo>
                <a:lnTo>
                  <a:pt x="249362" y="53435"/>
                </a:lnTo>
                <a:cubicBezTo>
                  <a:pt x="249362" y="33786"/>
                  <a:pt x="233387" y="17812"/>
                  <a:pt x="213738" y="17812"/>
                </a:cubicBezTo>
                <a:lnTo>
                  <a:pt x="35623" y="17812"/>
                </a:ln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6" name="Text 23"/>
          <p:cNvSpPr/>
          <p:nvPr/>
        </p:nvSpPr>
        <p:spPr>
          <a:xfrm>
            <a:off x="8887217" y="5272071"/>
            <a:ext cx="6792134" cy="3799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44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Decision Tree Confusion Matrix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8530986" y="5794392"/>
            <a:ext cx="7088993" cy="2374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9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Validation Set (2,000 samples)</a:t>
            </a:r>
            <a:endParaRPr lang="en-US" sz="1600" dirty="0"/>
          </a:p>
        </p:txBody>
      </p:sp>
      <p:graphicFrame>
        <p:nvGraphicFramePr>
          <p:cNvPr id="28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8530986" y="6126874"/>
          <a:ext cx="7005874" cy="1923648"/>
        </p:xfrm>
        <a:graphic>
          <a:graphicData uri="http://schemas.openxmlformats.org/drawingml/2006/table">
            <a:tbl>
              <a:tblPr/>
              <a:tblGrid>
                <a:gridCol w="17070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40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5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95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0912">
                <a:tc>
                  <a:txBody>
                    <a:bodyPr/>
                    <a:lstStyle/>
                    <a:p>
                      <a:pPr algn="l"/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Predicted Low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Predicted Medium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Predicted High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0912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Actual Low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68D391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1173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236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0912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Actual Medium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68D391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750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5F00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0912">
                <a:tc>
                  <a:txBody>
                    <a:bodyPr/>
                    <a:lstStyle/>
                    <a:p>
                      <a:r>
                        <a:rPr lang="en-US" sz="14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Actual High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u="none" dirty="0">
                          <a:solidFill>
                            <a:srgbClr val="68D391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62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C10007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9" name="Text 25"/>
          <p:cNvSpPr/>
          <p:nvPr/>
        </p:nvSpPr>
        <p:spPr>
          <a:xfrm>
            <a:off x="8530986" y="8140767"/>
            <a:ext cx="7100868" cy="2849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49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Only 15 errors</a:t>
            </a:r>
            <a:r>
              <a:rPr lang="en-US" sz="1496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out of 2,000 samples (0.75% error rate)</a:t>
            </a:r>
            <a:endParaRPr lang="en-US" sz="1600" dirty="0"/>
          </a:p>
        </p:txBody>
      </p:sp>
      <p:sp>
        <p:nvSpPr>
          <p:cNvPr id="30" name="Shape 23">
            <a:extLst>
              <a:ext uri="{FF2B5EF4-FFF2-40B4-BE49-F238E27FC236}">
                <a16:creationId xmlns:a16="http://schemas.microsoft.com/office/drawing/2014/main" id="{958DE8BC-844A-EEC1-6327-C2F69A00FB91}"/>
              </a:ext>
            </a:extLst>
          </p:cNvPr>
          <p:cNvSpPr/>
          <p:nvPr/>
        </p:nvSpPr>
        <p:spPr>
          <a:xfrm>
            <a:off x="15392400" y="840415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1" name="Text 24">
            <a:extLst>
              <a:ext uri="{FF2B5EF4-FFF2-40B4-BE49-F238E27FC236}">
                <a16:creationId xmlns:a16="http://schemas.microsoft.com/office/drawing/2014/main" id="{41797330-EB9A-685E-E07D-E7B5A6D30759}"/>
              </a:ext>
            </a:extLst>
          </p:cNvPr>
          <p:cNvSpPr/>
          <p:nvPr/>
        </p:nvSpPr>
        <p:spPr>
          <a:xfrm>
            <a:off x="15341600" y="8404153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41140" y="441140"/>
            <a:ext cx="529368" cy="529368"/>
          </a:xfrm>
          <a:custGeom>
            <a:avLst/>
            <a:gdLst/>
            <a:ahLst/>
            <a:cxnLst/>
            <a:rect l="l" t="t" r="r" b="b"/>
            <a:pathLst>
              <a:path w="529368" h="529368">
                <a:moveTo>
                  <a:pt x="88230" y="0"/>
                </a:moveTo>
                <a:lnTo>
                  <a:pt x="441138" y="0"/>
                </a:lnTo>
                <a:cubicBezTo>
                  <a:pt x="489866" y="0"/>
                  <a:pt x="529368" y="39502"/>
                  <a:pt x="529368" y="88230"/>
                </a:cubicBezTo>
                <a:lnTo>
                  <a:pt x="529368" y="441138"/>
                </a:lnTo>
                <a:cubicBezTo>
                  <a:pt x="529368" y="489866"/>
                  <a:pt x="489866" y="529368"/>
                  <a:pt x="441138" y="529368"/>
                </a:cubicBezTo>
                <a:lnTo>
                  <a:pt x="88230" y="529368"/>
                </a:lnTo>
                <a:cubicBezTo>
                  <a:pt x="39502" y="529368"/>
                  <a:pt x="0" y="489866"/>
                  <a:pt x="0" y="441138"/>
                </a:cubicBezTo>
                <a:lnTo>
                  <a:pt x="0" y="88230"/>
                </a:lnTo>
                <a:cubicBezTo>
                  <a:pt x="0" y="39534"/>
                  <a:pt x="39534" y="0"/>
                  <a:pt x="8823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" name="Shape 1"/>
          <p:cNvSpPr/>
          <p:nvPr/>
        </p:nvSpPr>
        <p:spPr>
          <a:xfrm>
            <a:off x="573482" y="573482"/>
            <a:ext cx="264684" cy="264684"/>
          </a:xfrm>
          <a:custGeom>
            <a:avLst/>
            <a:gdLst/>
            <a:ahLst/>
            <a:cxnLst/>
            <a:rect l="l" t="t" r="r" b="b"/>
            <a:pathLst>
              <a:path w="264684" h="264684">
                <a:moveTo>
                  <a:pt x="16543" y="33085"/>
                </a:moveTo>
                <a:cubicBezTo>
                  <a:pt x="7393" y="33085"/>
                  <a:pt x="0" y="40478"/>
                  <a:pt x="0" y="49628"/>
                </a:cubicBezTo>
                <a:cubicBezTo>
                  <a:pt x="0" y="58778"/>
                  <a:pt x="7393" y="66171"/>
                  <a:pt x="16543" y="66171"/>
                </a:cubicBezTo>
                <a:lnTo>
                  <a:pt x="61363" y="66171"/>
                </a:lnTo>
                <a:cubicBezTo>
                  <a:pt x="67722" y="80801"/>
                  <a:pt x="82300" y="90985"/>
                  <a:pt x="99256" y="90985"/>
                </a:cubicBezTo>
                <a:cubicBezTo>
                  <a:pt x="116213" y="90985"/>
                  <a:pt x="130791" y="80801"/>
                  <a:pt x="137150" y="66171"/>
                </a:cubicBezTo>
                <a:lnTo>
                  <a:pt x="248141" y="66171"/>
                </a:lnTo>
                <a:cubicBezTo>
                  <a:pt x="257291" y="66171"/>
                  <a:pt x="264684" y="58778"/>
                  <a:pt x="264684" y="49628"/>
                </a:cubicBezTo>
                <a:cubicBezTo>
                  <a:pt x="264684" y="40478"/>
                  <a:pt x="257291" y="33085"/>
                  <a:pt x="248141" y="33085"/>
                </a:cubicBezTo>
                <a:lnTo>
                  <a:pt x="137150" y="33085"/>
                </a:lnTo>
                <a:cubicBezTo>
                  <a:pt x="130791" y="18455"/>
                  <a:pt x="116213" y="8271"/>
                  <a:pt x="99256" y="8271"/>
                </a:cubicBezTo>
                <a:cubicBezTo>
                  <a:pt x="82300" y="8271"/>
                  <a:pt x="67722" y="18455"/>
                  <a:pt x="61363" y="33085"/>
                </a:cubicBezTo>
                <a:lnTo>
                  <a:pt x="16543" y="33085"/>
                </a:lnTo>
                <a:close/>
                <a:moveTo>
                  <a:pt x="16543" y="115799"/>
                </a:moveTo>
                <a:cubicBezTo>
                  <a:pt x="7393" y="115799"/>
                  <a:pt x="0" y="123192"/>
                  <a:pt x="0" y="132342"/>
                </a:cubicBezTo>
                <a:cubicBezTo>
                  <a:pt x="0" y="141492"/>
                  <a:pt x="7393" y="148885"/>
                  <a:pt x="16543" y="148885"/>
                </a:cubicBezTo>
                <a:lnTo>
                  <a:pt x="144077" y="148885"/>
                </a:lnTo>
                <a:cubicBezTo>
                  <a:pt x="150436" y="163515"/>
                  <a:pt x="165014" y="173699"/>
                  <a:pt x="181970" y="173699"/>
                </a:cubicBezTo>
                <a:cubicBezTo>
                  <a:pt x="198926" y="173699"/>
                  <a:pt x="213505" y="163515"/>
                  <a:pt x="219863" y="148885"/>
                </a:cubicBezTo>
                <a:lnTo>
                  <a:pt x="248141" y="148885"/>
                </a:lnTo>
                <a:cubicBezTo>
                  <a:pt x="257291" y="148885"/>
                  <a:pt x="264684" y="141492"/>
                  <a:pt x="264684" y="132342"/>
                </a:cubicBezTo>
                <a:cubicBezTo>
                  <a:pt x="264684" y="123192"/>
                  <a:pt x="257291" y="115799"/>
                  <a:pt x="248141" y="115799"/>
                </a:cubicBezTo>
                <a:lnTo>
                  <a:pt x="219863" y="115799"/>
                </a:lnTo>
                <a:cubicBezTo>
                  <a:pt x="213505" y="101169"/>
                  <a:pt x="198926" y="90985"/>
                  <a:pt x="181970" y="90985"/>
                </a:cubicBezTo>
                <a:cubicBezTo>
                  <a:pt x="165014" y="90985"/>
                  <a:pt x="150436" y="101169"/>
                  <a:pt x="144077" y="115799"/>
                </a:cubicBezTo>
                <a:lnTo>
                  <a:pt x="16543" y="115799"/>
                </a:lnTo>
                <a:close/>
                <a:moveTo>
                  <a:pt x="16543" y="198513"/>
                </a:moveTo>
                <a:cubicBezTo>
                  <a:pt x="7393" y="198513"/>
                  <a:pt x="0" y="205905"/>
                  <a:pt x="0" y="215056"/>
                </a:cubicBezTo>
                <a:cubicBezTo>
                  <a:pt x="0" y="224206"/>
                  <a:pt x="7393" y="231598"/>
                  <a:pt x="16543" y="231598"/>
                </a:cubicBezTo>
                <a:lnTo>
                  <a:pt x="44820" y="231598"/>
                </a:lnTo>
                <a:cubicBezTo>
                  <a:pt x="51179" y="246228"/>
                  <a:pt x="65757" y="256412"/>
                  <a:pt x="82714" y="256412"/>
                </a:cubicBezTo>
                <a:cubicBezTo>
                  <a:pt x="99670" y="256412"/>
                  <a:pt x="114248" y="246228"/>
                  <a:pt x="120607" y="231598"/>
                </a:cubicBezTo>
                <a:lnTo>
                  <a:pt x="248141" y="231598"/>
                </a:lnTo>
                <a:cubicBezTo>
                  <a:pt x="257291" y="231598"/>
                  <a:pt x="264684" y="224206"/>
                  <a:pt x="264684" y="215056"/>
                </a:cubicBezTo>
                <a:cubicBezTo>
                  <a:pt x="264684" y="205905"/>
                  <a:pt x="257291" y="198513"/>
                  <a:pt x="248141" y="198513"/>
                </a:cubicBezTo>
                <a:lnTo>
                  <a:pt x="120607" y="198513"/>
                </a:lnTo>
                <a:cubicBezTo>
                  <a:pt x="114248" y="183883"/>
                  <a:pt x="99670" y="173699"/>
                  <a:pt x="82714" y="173699"/>
                </a:cubicBezTo>
                <a:cubicBezTo>
                  <a:pt x="65757" y="173699"/>
                  <a:pt x="51179" y="183883"/>
                  <a:pt x="44820" y="198513"/>
                </a:cubicBezTo>
                <a:lnTo>
                  <a:pt x="16543" y="198513"/>
                </a:ln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" name="Text 2"/>
          <p:cNvSpPr/>
          <p:nvPr/>
        </p:nvSpPr>
        <p:spPr>
          <a:xfrm>
            <a:off x="1102849" y="441140"/>
            <a:ext cx="10675582" cy="5293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168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Hyperparameter Tuning &amp; Final Performance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41140" y="1213134"/>
            <a:ext cx="7554518" cy="2757123"/>
          </a:xfrm>
          <a:custGeom>
            <a:avLst/>
            <a:gdLst/>
            <a:ahLst/>
            <a:cxnLst/>
            <a:rect l="l" t="t" r="r" b="b"/>
            <a:pathLst>
              <a:path w="7554518" h="2757123">
                <a:moveTo>
                  <a:pt x="44114" y="0"/>
                </a:moveTo>
                <a:lnTo>
                  <a:pt x="7510404" y="0"/>
                </a:lnTo>
                <a:cubicBezTo>
                  <a:pt x="7534768" y="0"/>
                  <a:pt x="7554518" y="19750"/>
                  <a:pt x="7554518" y="44114"/>
                </a:cubicBezTo>
                <a:lnTo>
                  <a:pt x="7554518" y="2668896"/>
                </a:lnTo>
                <a:cubicBezTo>
                  <a:pt x="7554518" y="2717622"/>
                  <a:pt x="7515017" y="2757123"/>
                  <a:pt x="7466290" y="2757123"/>
                </a:cubicBezTo>
                <a:lnTo>
                  <a:pt x="88228" y="2757123"/>
                </a:lnTo>
                <a:cubicBezTo>
                  <a:pt x="39501" y="2757123"/>
                  <a:pt x="0" y="2717622"/>
                  <a:pt x="0" y="2668896"/>
                </a:cubicBezTo>
                <a:lnTo>
                  <a:pt x="0" y="44114"/>
                </a:lnTo>
                <a:cubicBezTo>
                  <a:pt x="0" y="19750"/>
                  <a:pt x="19750" y="0"/>
                  <a:pt x="44114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41140" y="1213134"/>
            <a:ext cx="7554518" cy="44114"/>
          </a:xfrm>
          <a:custGeom>
            <a:avLst/>
            <a:gdLst/>
            <a:ahLst/>
            <a:cxnLst/>
            <a:rect l="l" t="t" r="r" b="b"/>
            <a:pathLst>
              <a:path w="7554518" h="44114">
                <a:moveTo>
                  <a:pt x="44114" y="0"/>
                </a:moveTo>
                <a:lnTo>
                  <a:pt x="7510404" y="0"/>
                </a:lnTo>
                <a:cubicBezTo>
                  <a:pt x="7534768" y="0"/>
                  <a:pt x="7554518" y="19750"/>
                  <a:pt x="7554518" y="44114"/>
                </a:cubicBezTo>
                <a:lnTo>
                  <a:pt x="7554518" y="44114"/>
                </a:lnTo>
                <a:lnTo>
                  <a:pt x="0" y="44114"/>
                </a:lnTo>
                <a:lnTo>
                  <a:pt x="0" y="44114"/>
                </a:lnTo>
                <a:cubicBezTo>
                  <a:pt x="0" y="19750"/>
                  <a:pt x="19750" y="0"/>
                  <a:pt x="44114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" name="Shape 5"/>
          <p:cNvSpPr/>
          <p:nvPr/>
        </p:nvSpPr>
        <p:spPr>
          <a:xfrm>
            <a:off x="694795" y="1499741"/>
            <a:ext cx="264684" cy="264684"/>
          </a:xfrm>
          <a:custGeom>
            <a:avLst/>
            <a:gdLst/>
            <a:ahLst/>
            <a:cxnLst/>
            <a:rect l="l" t="t" r="r" b="b"/>
            <a:pathLst>
              <a:path w="264684" h="264684">
                <a:moveTo>
                  <a:pt x="215056" y="107528"/>
                </a:moveTo>
                <a:cubicBezTo>
                  <a:pt x="215056" y="131256"/>
                  <a:pt x="207353" y="153175"/>
                  <a:pt x="194377" y="170959"/>
                </a:cubicBezTo>
                <a:lnTo>
                  <a:pt x="259824" y="236458"/>
                </a:lnTo>
                <a:cubicBezTo>
                  <a:pt x="266286" y="242920"/>
                  <a:pt x="266286" y="253414"/>
                  <a:pt x="259824" y="259876"/>
                </a:cubicBezTo>
                <a:cubicBezTo>
                  <a:pt x="253362" y="266338"/>
                  <a:pt x="242868" y="266338"/>
                  <a:pt x="236406" y="259876"/>
                </a:cubicBezTo>
                <a:lnTo>
                  <a:pt x="170959" y="194377"/>
                </a:lnTo>
                <a:cubicBezTo>
                  <a:pt x="153175" y="207353"/>
                  <a:pt x="131256" y="215056"/>
                  <a:pt x="107528" y="215056"/>
                </a:cubicBezTo>
                <a:cubicBezTo>
                  <a:pt x="48129" y="215056"/>
                  <a:pt x="0" y="166927"/>
                  <a:pt x="0" y="107528"/>
                </a:cubicBezTo>
                <a:cubicBezTo>
                  <a:pt x="0" y="48129"/>
                  <a:pt x="48129" y="0"/>
                  <a:pt x="107528" y="0"/>
                </a:cubicBezTo>
                <a:cubicBezTo>
                  <a:pt x="166927" y="0"/>
                  <a:pt x="215056" y="48129"/>
                  <a:pt x="215056" y="107528"/>
                </a:cubicBezTo>
                <a:close/>
                <a:moveTo>
                  <a:pt x="107528" y="181970"/>
                </a:moveTo>
                <a:cubicBezTo>
                  <a:pt x="148614" y="181970"/>
                  <a:pt x="181970" y="148614"/>
                  <a:pt x="181970" y="107528"/>
                </a:cubicBezTo>
                <a:cubicBezTo>
                  <a:pt x="181970" y="66442"/>
                  <a:pt x="148614" y="33085"/>
                  <a:pt x="107528" y="33085"/>
                </a:cubicBezTo>
                <a:cubicBezTo>
                  <a:pt x="66442" y="33085"/>
                  <a:pt x="33085" y="66442"/>
                  <a:pt x="33085" y="107528"/>
                </a:cubicBezTo>
                <a:cubicBezTo>
                  <a:pt x="33085" y="148614"/>
                  <a:pt x="66442" y="181970"/>
                  <a:pt x="107528" y="18197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8" name="Text 6"/>
          <p:cNvSpPr/>
          <p:nvPr/>
        </p:nvSpPr>
        <p:spPr>
          <a:xfrm>
            <a:off x="992564" y="1455761"/>
            <a:ext cx="6914866" cy="3529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84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Grid Search Optimization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61710" y="1940880"/>
            <a:ext cx="7113379" cy="838166"/>
          </a:xfrm>
          <a:custGeom>
            <a:avLst/>
            <a:gdLst/>
            <a:ahLst/>
            <a:cxnLst/>
            <a:rect l="l" t="t" r="r" b="b"/>
            <a:pathLst>
              <a:path w="7113379" h="838166">
                <a:moveTo>
                  <a:pt x="44113" y="0"/>
                </a:moveTo>
                <a:lnTo>
                  <a:pt x="7069266" y="0"/>
                </a:lnTo>
                <a:cubicBezTo>
                  <a:pt x="7093629" y="0"/>
                  <a:pt x="7113379" y="19750"/>
                  <a:pt x="7113379" y="44113"/>
                </a:cubicBezTo>
                <a:lnTo>
                  <a:pt x="7113379" y="794053"/>
                </a:lnTo>
                <a:cubicBezTo>
                  <a:pt x="7113379" y="818416"/>
                  <a:pt x="7093629" y="838166"/>
                  <a:pt x="7069266" y="838166"/>
                </a:cubicBezTo>
                <a:lnTo>
                  <a:pt x="44113" y="838166"/>
                </a:lnTo>
                <a:cubicBezTo>
                  <a:pt x="19750" y="838166"/>
                  <a:pt x="0" y="818416"/>
                  <a:pt x="0" y="794053"/>
                </a:cubicBezTo>
                <a:lnTo>
                  <a:pt x="0" y="44113"/>
                </a:lnTo>
                <a:cubicBezTo>
                  <a:pt x="0" y="19766"/>
                  <a:pt x="19766" y="0"/>
                  <a:pt x="44113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94052" y="2073222"/>
            <a:ext cx="6925894" cy="2205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1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Search Space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94052" y="2382020"/>
            <a:ext cx="6936923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144 combinations</a:t>
            </a:r>
            <a:r>
              <a:rPr lang="en-US" sz="1389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tested across 5 hyperparameters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61710" y="2911388"/>
            <a:ext cx="7113379" cy="838166"/>
          </a:xfrm>
          <a:custGeom>
            <a:avLst/>
            <a:gdLst/>
            <a:ahLst/>
            <a:cxnLst/>
            <a:rect l="l" t="t" r="r" b="b"/>
            <a:pathLst>
              <a:path w="7113379" h="838166">
                <a:moveTo>
                  <a:pt x="44113" y="0"/>
                </a:moveTo>
                <a:lnTo>
                  <a:pt x="7069266" y="0"/>
                </a:lnTo>
                <a:cubicBezTo>
                  <a:pt x="7093629" y="0"/>
                  <a:pt x="7113379" y="19750"/>
                  <a:pt x="7113379" y="44113"/>
                </a:cubicBezTo>
                <a:lnTo>
                  <a:pt x="7113379" y="794053"/>
                </a:lnTo>
                <a:cubicBezTo>
                  <a:pt x="7113379" y="818416"/>
                  <a:pt x="7093629" y="838166"/>
                  <a:pt x="7069266" y="838166"/>
                </a:cubicBezTo>
                <a:lnTo>
                  <a:pt x="44113" y="838166"/>
                </a:lnTo>
                <a:cubicBezTo>
                  <a:pt x="19750" y="838166"/>
                  <a:pt x="0" y="818416"/>
                  <a:pt x="0" y="794053"/>
                </a:cubicBezTo>
                <a:lnTo>
                  <a:pt x="0" y="44113"/>
                </a:lnTo>
                <a:cubicBezTo>
                  <a:pt x="0" y="19766"/>
                  <a:pt x="19766" y="0"/>
                  <a:pt x="44113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794052" y="3043730"/>
            <a:ext cx="6925894" cy="2205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1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Optimization Metric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94052" y="3352528"/>
            <a:ext cx="6936923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F1-macro score for balanced performance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41140" y="4168636"/>
            <a:ext cx="7554518" cy="3507061"/>
          </a:xfrm>
          <a:custGeom>
            <a:avLst/>
            <a:gdLst/>
            <a:ahLst/>
            <a:cxnLst/>
            <a:rect l="l" t="t" r="r" b="b"/>
            <a:pathLst>
              <a:path w="7554518" h="3507061">
                <a:moveTo>
                  <a:pt x="44114" y="0"/>
                </a:moveTo>
                <a:lnTo>
                  <a:pt x="7510404" y="0"/>
                </a:lnTo>
                <a:cubicBezTo>
                  <a:pt x="7534768" y="0"/>
                  <a:pt x="7554518" y="19750"/>
                  <a:pt x="7554518" y="44114"/>
                </a:cubicBezTo>
                <a:lnTo>
                  <a:pt x="7554518" y="3418823"/>
                </a:lnTo>
                <a:cubicBezTo>
                  <a:pt x="7554518" y="3467556"/>
                  <a:pt x="7515013" y="3507061"/>
                  <a:pt x="7466281" y="3507061"/>
                </a:cubicBezTo>
                <a:lnTo>
                  <a:pt x="88238" y="3507061"/>
                </a:lnTo>
                <a:cubicBezTo>
                  <a:pt x="39505" y="3507061"/>
                  <a:pt x="0" y="3467556"/>
                  <a:pt x="0" y="3418823"/>
                </a:cubicBezTo>
                <a:lnTo>
                  <a:pt x="0" y="44114"/>
                </a:lnTo>
                <a:cubicBezTo>
                  <a:pt x="0" y="19767"/>
                  <a:pt x="19767" y="0"/>
                  <a:pt x="44114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441140" y="4168636"/>
            <a:ext cx="7554518" cy="44114"/>
          </a:xfrm>
          <a:custGeom>
            <a:avLst/>
            <a:gdLst/>
            <a:ahLst/>
            <a:cxnLst/>
            <a:rect l="l" t="t" r="r" b="b"/>
            <a:pathLst>
              <a:path w="7554518" h="44114">
                <a:moveTo>
                  <a:pt x="44114" y="0"/>
                </a:moveTo>
                <a:lnTo>
                  <a:pt x="7510404" y="0"/>
                </a:lnTo>
                <a:cubicBezTo>
                  <a:pt x="7534768" y="0"/>
                  <a:pt x="7554518" y="19750"/>
                  <a:pt x="7554518" y="44114"/>
                </a:cubicBezTo>
                <a:lnTo>
                  <a:pt x="7554518" y="44114"/>
                </a:lnTo>
                <a:lnTo>
                  <a:pt x="0" y="44114"/>
                </a:lnTo>
                <a:lnTo>
                  <a:pt x="0" y="44114"/>
                </a:lnTo>
                <a:cubicBezTo>
                  <a:pt x="0" y="19750"/>
                  <a:pt x="19750" y="0"/>
                  <a:pt x="44114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7" name="Shape 15"/>
          <p:cNvSpPr/>
          <p:nvPr/>
        </p:nvSpPr>
        <p:spPr>
          <a:xfrm>
            <a:off x="711338" y="4455237"/>
            <a:ext cx="231598" cy="264684"/>
          </a:xfrm>
          <a:custGeom>
            <a:avLst/>
            <a:gdLst/>
            <a:ahLst/>
            <a:cxnLst/>
            <a:rect l="l" t="t" r="r" b="b"/>
            <a:pathLst>
              <a:path w="231598" h="264684">
                <a:moveTo>
                  <a:pt x="127121" y="-13389"/>
                </a:moveTo>
                <a:cubicBezTo>
                  <a:pt x="120193" y="-17628"/>
                  <a:pt x="111457" y="-17628"/>
                  <a:pt x="104529" y="-13389"/>
                </a:cubicBezTo>
                <a:cubicBezTo>
                  <a:pt x="91916" y="-5687"/>
                  <a:pt x="84109" y="-3619"/>
                  <a:pt x="69324" y="-3929"/>
                </a:cubicBezTo>
                <a:cubicBezTo>
                  <a:pt x="61208" y="-4136"/>
                  <a:pt x="53661" y="258"/>
                  <a:pt x="49732" y="7393"/>
                </a:cubicBezTo>
                <a:cubicBezTo>
                  <a:pt x="42649" y="20368"/>
                  <a:pt x="36911" y="26107"/>
                  <a:pt x="23935" y="33189"/>
                </a:cubicBezTo>
                <a:cubicBezTo>
                  <a:pt x="16801" y="37066"/>
                  <a:pt x="12459" y="44665"/>
                  <a:pt x="12614" y="52782"/>
                </a:cubicBezTo>
                <a:cubicBezTo>
                  <a:pt x="12976" y="67567"/>
                  <a:pt x="10856" y="75373"/>
                  <a:pt x="3153" y="87987"/>
                </a:cubicBezTo>
                <a:cubicBezTo>
                  <a:pt x="-1086" y="94914"/>
                  <a:pt x="-1086" y="103651"/>
                  <a:pt x="3153" y="110578"/>
                </a:cubicBezTo>
                <a:cubicBezTo>
                  <a:pt x="10856" y="123192"/>
                  <a:pt x="12924" y="130998"/>
                  <a:pt x="12614" y="145783"/>
                </a:cubicBezTo>
                <a:cubicBezTo>
                  <a:pt x="12407" y="153899"/>
                  <a:pt x="16801" y="161447"/>
                  <a:pt x="23935" y="165376"/>
                </a:cubicBezTo>
                <a:cubicBezTo>
                  <a:pt x="35360" y="171631"/>
                  <a:pt x="41150" y="176801"/>
                  <a:pt x="47250" y="186830"/>
                </a:cubicBezTo>
                <a:lnTo>
                  <a:pt x="22074" y="237026"/>
                </a:lnTo>
                <a:cubicBezTo>
                  <a:pt x="19024" y="243178"/>
                  <a:pt x="21506" y="250623"/>
                  <a:pt x="27606" y="253673"/>
                </a:cubicBezTo>
                <a:lnTo>
                  <a:pt x="72064" y="275902"/>
                </a:lnTo>
                <a:cubicBezTo>
                  <a:pt x="78009" y="278849"/>
                  <a:pt x="85247" y="276626"/>
                  <a:pt x="88452" y="270836"/>
                </a:cubicBezTo>
                <a:lnTo>
                  <a:pt x="115747" y="221673"/>
                </a:lnTo>
                <a:lnTo>
                  <a:pt x="143043" y="270836"/>
                </a:lnTo>
                <a:cubicBezTo>
                  <a:pt x="146248" y="276626"/>
                  <a:pt x="153486" y="278900"/>
                  <a:pt x="159431" y="275902"/>
                </a:cubicBezTo>
                <a:lnTo>
                  <a:pt x="203889" y="253673"/>
                </a:lnTo>
                <a:cubicBezTo>
                  <a:pt x="210041" y="250623"/>
                  <a:pt x="212523" y="243178"/>
                  <a:pt x="209421" y="237026"/>
                </a:cubicBezTo>
                <a:lnTo>
                  <a:pt x="184296" y="186778"/>
                </a:lnTo>
                <a:cubicBezTo>
                  <a:pt x="190345" y="176749"/>
                  <a:pt x="196187" y="171579"/>
                  <a:pt x="207611" y="165324"/>
                </a:cubicBezTo>
                <a:cubicBezTo>
                  <a:pt x="214745" y="161447"/>
                  <a:pt x="219088" y="153847"/>
                  <a:pt x="218933" y="145731"/>
                </a:cubicBezTo>
                <a:cubicBezTo>
                  <a:pt x="218571" y="130946"/>
                  <a:pt x="220691" y="123140"/>
                  <a:pt x="228393" y="110526"/>
                </a:cubicBezTo>
                <a:cubicBezTo>
                  <a:pt x="232632" y="103599"/>
                  <a:pt x="232632" y="94862"/>
                  <a:pt x="228393" y="87935"/>
                </a:cubicBezTo>
                <a:cubicBezTo>
                  <a:pt x="220691" y="75321"/>
                  <a:pt x="218623" y="67515"/>
                  <a:pt x="218933" y="52730"/>
                </a:cubicBezTo>
                <a:cubicBezTo>
                  <a:pt x="219140" y="44614"/>
                  <a:pt x="214745" y="37066"/>
                  <a:pt x="207611" y="33137"/>
                </a:cubicBezTo>
                <a:cubicBezTo>
                  <a:pt x="194636" y="26055"/>
                  <a:pt x="188897" y="20317"/>
                  <a:pt x="181815" y="7341"/>
                </a:cubicBezTo>
                <a:cubicBezTo>
                  <a:pt x="177938" y="207"/>
                  <a:pt x="170339" y="-4136"/>
                  <a:pt x="162222" y="-3981"/>
                </a:cubicBezTo>
                <a:cubicBezTo>
                  <a:pt x="147437" y="-3619"/>
                  <a:pt x="139631" y="-5738"/>
                  <a:pt x="127017" y="-13441"/>
                </a:cubicBezTo>
                <a:close/>
                <a:moveTo>
                  <a:pt x="115799" y="49628"/>
                </a:moveTo>
                <a:cubicBezTo>
                  <a:pt x="143190" y="49628"/>
                  <a:pt x="165427" y="71866"/>
                  <a:pt x="165427" y="99256"/>
                </a:cubicBezTo>
                <a:cubicBezTo>
                  <a:pt x="165427" y="126647"/>
                  <a:pt x="143190" y="148885"/>
                  <a:pt x="115799" y="148885"/>
                </a:cubicBezTo>
                <a:cubicBezTo>
                  <a:pt x="88409" y="148885"/>
                  <a:pt x="66171" y="126647"/>
                  <a:pt x="66171" y="99256"/>
                </a:cubicBezTo>
                <a:cubicBezTo>
                  <a:pt x="66171" y="71866"/>
                  <a:pt x="88409" y="49628"/>
                  <a:pt x="115799" y="49628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8" name="Text 16"/>
          <p:cNvSpPr/>
          <p:nvPr/>
        </p:nvSpPr>
        <p:spPr>
          <a:xfrm>
            <a:off x="992564" y="4411263"/>
            <a:ext cx="6914866" cy="3529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84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Best Parameters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61710" y="4896377"/>
            <a:ext cx="7113379" cy="441140"/>
          </a:xfrm>
          <a:custGeom>
            <a:avLst/>
            <a:gdLst/>
            <a:ahLst/>
            <a:cxnLst/>
            <a:rect l="l" t="t" r="r" b="b"/>
            <a:pathLst>
              <a:path w="7113379" h="441140">
                <a:moveTo>
                  <a:pt x="44114" y="0"/>
                </a:moveTo>
                <a:lnTo>
                  <a:pt x="7069265" y="0"/>
                </a:lnTo>
                <a:cubicBezTo>
                  <a:pt x="7093628" y="0"/>
                  <a:pt x="7113379" y="19750"/>
                  <a:pt x="7113379" y="44114"/>
                </a:cubicBezTo>
                <a:lnTo>
                  <a:pt x="7113379" y="397026"/>
                </a:lnTo>
                <a:cubicBezTo>
                  <a:pt x="7113379" y="421389"/>
                  <a:pt x="7093628" y="441140"/>
                  <a:pt x="7069265" y="441140"/>
                </a:cubicBezTo>
                <a:lnTo>
                  <a:pt x="44114" y="441140"/>
                </a:lnTo>
                <a:cubicBezTo>
                  <a:pt x="19750" y="441140"/>
                  <a:pt x="0" y="421389"/>
                  <a:pt x="0" y="397026"/>
                </a:cubicBezTo>
                <a:lnTo>
                  <a:pt x="0" y="44114"/>
                </a:lnTo>
                <a:cubicBezTo>
                  <a:pt x="0" y="19767"/>
                  <a:pt x="19767" y="0"/>
                  <a:pt x="44114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749938" y="4984605"/>
            <a:ext cx="794052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Criterion: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087048" y="4984605"/>
            <a:ext cx="683767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Entropy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61710" y="5425744"/>
            <a:ext cx="7113379" cy="441140"/>
          </a:xfrm>
          <a:custGeom>
            <a:avLst/>
            <a:gdLst/>
            <a:ahLst/>
            <a:cxnLst/>
            <a:rect l="l" t="t" r="r" b="b"/>
            <a:pathLst>
              <a:path w="7113379" h="441140">
                <a:moveTo>
                  <a:pt x="44114" y="0"/>
                </a:moveTo>
                <a:lnTo>
                  <a:pt x="7069265" y="0"/>
                </a:lnTo>
                <a:cubicBezTo>
                  <a:pt x="7093628" y="0"/>
                  <a:pt x="7113379" y="19750"/>
                  <a:pt x="7113379" y="44114"/>
                </a:cubicBezTo>
                <a:lnTo>
                  <a:pt x="7113379" y="397026"/>
                </a:lnTo>
                <a:cubicBezTo>
                  <a:pt x="7113379" y="421389"/>
                  <a:pt x="7093628" y="441140"/>
                  <a:pt x="7069265" y="441140"/>
                </a:cubicBezTo>
                <a:lnTo>
                  <a:pt x="44114" y="441140"/>
                </a:lnTo>
                <a:cubicBezTo>
                  <a:pt x="19750" y="441140"/>
                  <a:pt x="0" y="421389"/>
                  <a:pt x="0" y="397026"/>
                </a:cubicBezTo>
                <a:lnTo>
                  <a:pt x="0" y="44114"/>
                </a:lnTo>
                <a:cubicBezTo>
                  <a:pt x="0" y="19767"/>
                  <a:pt x="19767" y="0"/>
                  <a:pt x="44114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749938" y="5513972"/>
            <a:ext cx="1135935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 Weight: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818091" y="5513972"/>
            <a:ext cx="959479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{0:1, 1:1, 2:3}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61710" y="5955112"/>
            <a:ext cx="7113379" cy="441140"/>
          </a:xfrm>
          <a:custGeom>
            <a:avLst/>
            <a:gdLst/>
            <a:ahLst/>
            <a:cxnLst/>
            <a:rect l="l" t="t" r="r" b="b"/>
            <a:pathLst>
              <a:path w="7113379" h="441140">
                <a:moveTo>
                  <a:pt x="44114" y="0"/>
                </a:moveTo>
                <a:lnTo>
                  <a:pt x="7069265" y="0"/>
                </a:lnTo>
                <a:cubicBezTo>
                  <a:pt x="7093628" y="0"/>
                  <a:pt x="7113379" y="19750"/>
                  <a:pt x="7113379" y="44114"/>
                </a:cubicBezTo>
                <a:lnTo>
                  <a:pt x="7113379" y="397026"/>
                </a:lnTo>
                <a:cubicBezTo>
                  <a:pt x="7113379" y="421389"/>
                  <a:pt x="7093628" y="441140"/>
                  <a:pt x="7069265" y="441140"/>
                </a:cubicBezTo>
                <a:lnTo>
                  <a:pt x="44114" y="441140"/>
                </a:lnTo>
                <a:cubicBezTo>
                  <a:pt x="19750" y="441140"/>
                  <a:pt x="0" y="421389"/>
                  <a:pt x="0" y="397026"/>
                </a:cubicBezTo>
                <a:lnTo>
                  <a:pt x="0" y="44114"/>
                </a:lnTo>
                <a:cubicBezTo>
                  <a:pt x="0" y="19767"/>
                  <a:pt x="19767" y="0"/>
                  <a:pt x="44114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749938" y="6043340"/>
            <a:ext cx="1466790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 Samples Leaf: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590637" y="6043340"/>
            <a:ext cx="187484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61710" y="6484480"/>
            <a:ext cx="7113379" cy="441140"/>
          </a:xfrm>
          <a:custGeom>
            <a:avLst/>
            <a:gdLst/>
            <a:ahLst/>
            <a:cxnLst/>
            <a:rect l="l" t="t" r="r" b="b"/>
            <a:pathLst>
              <a:path w="7113379" h="441140">
                <a:moveTo>
                  <a:pt x="44114" y="0"/>
                </a:moveTo>
                <a:lnTo>
                  <a:pt x="7069265" y="0"/>
                </a:lnTo>
                <a:cubicBezTo>
                  <a:pt x="7093628" y="0"/>
                  <a:pt x="7113379" y="19750"/>
                  <a:pt x="7113379" y="44114"/>
                </a:cubicBezTo>
                <a:lnTo>
                  <a:pt x="7113379" y="397026"/>
                </a:lnTo>
                <a:cubicBezTo>
                  <a:pt x="7113379" y="421389"/>
                  <a:pt x="7093628" y="441140"/>
                  <a:pt x="7069265" y="441140"/>
                </a:cubicBezTo>
                <a:lnTo>
                  <a:pt x="44114" y="441140"/>
                </a:lnTo>
                <a:cubicBezTo>
                  <a:pt x="19750" y="441140"/>
                  <a:pt x="0" y="421389"/>
                  <a:pt x="0" y="397026"/>
                </a:cubicBezTo>
                <a:lnTo>
                  <a:pt x="0" y="44114"/>
                </a:lnTo>
                <a:cubicBezTo>
                  <a:pt x="0" y="19767"/>
                  <a:pt x="19767" y="0"/>
                  <a:pt x="44114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749938" y="6572708"/>
            <a:ext cx="970507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 Depth: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274946" y="6572708"/>
            <a:ext cx="496282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None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61710" y="7013847"/>
            <a:ext cx="7113379" cy="441140"/>
          </a:xfrm>
          <a:custGeom>
            <a:avLst/>
            <a:gdLst/>
            <a:ahLst/>
            <a:cxnLst/>
            <a:rect l="l" t="t" r="r" b="b"/>
            <a:pathLst>
              <a:path w="7113379" h="441140">
                <a:moveTo>
                  <a:pt x="44114" y="0"/>
                </a:moveTo>
                <a:lnTo>
                  <a:pt x="7069265" y="0"/>
                </a:lnTo>
                <a:cubicBezTo>
                  <a:pt x="7093628" y="0"/>
                  <a:pt x="7113379" y="19750"/>
                  <a:pt x="7113379" y="44114"/>
                </a:cubicBezTo>
                <a:lnTo>
                  <a:pt x="7113379" y="397026"/>
                </a:lnTo>
                <a:cubicBezTo>
                  <a:pt x="7113379" y="421389"/>
                  <a:pt x="7093628" y="441140"/>
                  <a:pt x="7069265" y="441140"/>
                </a:cubicBezTo>
                <a:lnTo>
                  <a:pt x="44114" y="441140"/>
                </a:lnTo>
                <a:cubicBezTo>
                  <a:pt x="19750" y="441140"/>
                  <a:pt x="0" y="421389"/>
                  <a:pt x="0" y="397026"/>
                </a:cubicBezTo>
                <a:lnTo>
                  <a:pt x="0" y="44114"/>
                </a:lnTo>
                <a:cubicBezTo>
                  <a:pt x="0" y="19767"/>
                  <a:pt x="19767" y="0"/>
                  <a:pt x="44114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749938" y="7102075"/>
            <a:ext cx="1488847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 Samples Split: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595737" y="7102075"/>
            <a:ext cx="176456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267924" y="1199900"/>
            <a:ext cx="7539078" cy="3811447"/>
          </a:xfrm>
          <a:custGeom>
            <a:avLst/>
            <a:gdLst/>
            <a:ahLst/>
            <a:cxnLst/>
            <a:rect l="l" t="t" r="r" b="b"/>
            <a:pathLst>
              <a:path w="7539078" h="3811447">
                <a:moveTo>
                  <a:pt x="88235" y="0"/>
                </a:moveTo>
                <a:lnTo>
                  <a:pt x="7450843" y="0"/>
                </a:lnTo>
                <a:cubicBezTo>
                  <a:pt x="7499574" y="0"/>
                  <a:pt x="7539078" y="39504"/>
                  <a:pt x="7539078" y="88235"/>
                </a:cubicBezTo>
                <a:lnTo>
                  <a:pt x="7539078" y="3723212"/>
                </a:lnTo>
                <a:cubicBezTo>
                  <a:pt x="7539078" y="3771943"/>
                  <a:pt x="7499574" y="3811447"/>
                  <a:pt x="7450843" y="3811447"/>
                </a:cubicBezTo>
                <a:lnTo>
                  <a:pt x="88235" y="3811447"/>
                </a:lnTo>
                <a:cubicBezTo>
                  <a:pt x="39504" y="3811447"/>
                  <a:pt x="0" y="3771943"/>
                  <a:pt x="0" y="3723212"/>
                </a:cubicBezTo>
                <a:lnTo>
                  <a:pt x="0" y="88235"/>
                </a:lnTo>
                <a:cubicBezTo>
                  <a:pt x="0" y="39537"/>
                  <a:pt x="39537" y="0"/>
                  <a:pt x="88235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 w="20320">
            <a:solidFill>
              <a:srgbClr val="68D391"/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8530402" y="1473273"/>
            <a:ext cx="264684" cy="264684"/>
          </a:xfrm>
          <a:custGeom>
            <a:avLst/>
            <a:gdLst/>
            <a:ahLst/>
            <a:cxnLst/>
            <a:rect l="l" t="t" r="r" b="b"/>
            <a:pathLst>
              <a:path w="264684" h="264684">
                <a:moveTo>
                  <a:pt x="33085" y="33085"/>
                </a:moveTo>
                <a:cubicBezTo>
                  <a:pt x="33085" y="23935"/>
                  <a:pt x="25693" y="16543"/>
                  <a:pt x="16543" y="16543"/>
                </a:cubicBezTo>
                <a:cubicBezTo>
                  <a:pt x="7393" y="16543"/>
                  <a:pt x="0" y="23935"/>
                  <a:pt x="0" y="33085"/>
                </a:cubicBezTo>
                <a:lnTo>
                  <a:pt x="0" y="206784"/>
                </a:lnTo>
                <a:cubicBezTo>
                  <a:pt x="0" y="229634"/>
                  <a:pt x="18507" y="248141"/>
                  <a:pt x="41357" y="248141"/>
                </a:cubicBezTo>
                <a:lnTo>
                  <a:pt x="248141" y="248141"/>
                </a:lnTo>
                <a:cubicBezTo>
                  <a:pt x="257291" y="248141"/>
                  <a:pt x="264684" y="240749"/>
                  <a:pt x="264684" y="231598"/>
                </a:cubicBezTo>
                <a:cubicBezTo>
                  <a:pt x="264684" y="222448"/>
                  <a:pt x="257291" y="215056"/>
                  <a:pt x="248141" y="215056"/>
                </a:cubicBezTo>
                <a:lnTo>
                  <a:pt x="41357" y="215056"/>
                </a:lnTo>
                <a:cubicBezTo>
                  <a:pt x="36808" y="215056"/>
                  <a:pt x="33085" y="211334"/>
                  <a:pt x="33085" y="206784"/>
                </a:cubicBezTo>
                <a:lnTo>
                  <a:pt x="33085" y="33085"/>
                </a:lnTo>
                <a:close/>
                <a:moveTo>
                  <a:pt x="243282" y="77854"/>
                </a:moveTo>
                <a:cubicBezTo>
                  <a:pt x="249744" y="71392"/>
                  <a:pt x="249744" y="60898"/>
                  <a:pt x="243282" y="54436"/>
                </a:cubicBezTo>
                <a:cubicBezTo>
                  <a:pt x="236820" y="47974"/>
                  <a:pt x="226325" y="47974"/>
                  <a:pt x="219863" y="54436"/>
                </a:cubicBezTo>
                <a:lnTo>
                  <a:pt x="165427" y="108924"/>
                </a:lnTo>
                <a:lnTo>
                  <a:pt x="135754" y="79302"/>
                </a:lnTo>
                <a:cubicBezTo>
                  <a:pt x="129292" y="72840"/>
                  <a:pt x="118798" y="72840"/>
                  <a:pt x="112336" y="79302"/>
                </a:cubicBezTo>
                <a:lnTo>
                  <a:pt x="62707" y="128930"/>
                </a:lnTo>
                <a:cubicBezTo>
                  <a:pt x="56245" y="135392"/>
                  <a:pt x="56245" y="145886"/>
                  <a:pt x="62707" y="152348"/>
                </a:cubicBezTo>
                <a:cubicBezTo>
                  <a:pt x="69169" y="158810"/>
                  <a:pt x="79664" y="158810"/>
                  <a:pt x="86126" y="152348"/>
                </a:cubicBezTo>
                <a:lnTo>
                  <a:pt x="124071" y="114403"/>
                </a:lnTo>
                <a:lnTo>
                  <a:pt x="153744" y="144077"/>
                </a:lnTo>
                <a:cubicBezTo>
                  <a:pt x="160206" y="150539"/>
                  <a:pt x="170700" y="150539"/>
                  <a:pt x="177162" y="144077"/>
                </a:cubicBezTo>
                <a:lnTo>
                  <a:pt x="243333" y="77906"/>
                </a:ln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6" name="Text 34"/>
          <p:cNvSpPr/>
          <p:nvPr/>
        </p:nvSpPr>
        <p:spPr>
          <a:xfrm>
            <a:off x="8828171" y="1429294"/>
            <a:ext cx="6881780" cy="3529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84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Final Test Results (n=1,000)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497317" y="1914413"/>
            <a:ext cx="3473976" cy="1367533"/>
          </a:xfrm>
          <a:custGeom>
            <a:avLst/>
            <a:gdLst/>
            <a:ahLst/>
            <a:cxnLst/>
            <a:rect l="l" t="t" r="r" b="b"/>
            <a:pathLst>
              <a:path w="3473976" h="1367533">
                <a:moveTo>
                  <a:pt x="88233" y="0"/>
                </a:moveTo>
                <a:lnTo>
                  <a:pt x="3385742" y="0"/>
                </a:lnTo>
                <a:cubicBezTo>
                  <a:pt x="3434472" y="0"/>
                  <a:pt x="3473976" y="39503"/>
                  <a:pt x="3473976" y="88233"/>
                </a:cubicBezTo>
                <a:lnTo>
                  <a:pt x="3473976" y="1279300"/>
                </a:lnTo>
                <a:cubicBezTo>
                  <a:pt x="3473976" y="1328030"/>
                  <a:pt x="3434472" y="1367533"/>
                  <a:pt x="3385742" y="1367533"/>
                </a:cubicBezTo>
                <a:lnTo>
                  <a:pt x="88233" y="1367533"/>
                </a:lnTo>
                <a:cubicBezTo>
                  <a:pt x="39503" y="1367533"/>
                  <a:pt x="0" y="1328030"/>
                  <a:pt x="0" y="1279300"/>
                </a:cubicBezTo>
                <a:lnTo>
                  <a:pt x="0" y="88233"/>
                </a:lnTo>
                <a:cubicBezTo>
                  <a:pt x="0" y="39503"/>
                  <a:pt x="39503" y="0"/>
                  <a:pt x="88233" y="0"/>
                </a:cubicBezTo>
                <a:close/>
              </a:path>
            </a:pathLst>
          </a:custGeom>
          <a:solidFill>
            <a:srgbClr val="1A202C">
              <a:alpha val="7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8574516" y="2090869"/>
            <a:ext cx="3319577" cy="441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12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99.70%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629658" y="2576123"/>
            <a:ext cx="3209292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8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Accuracy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635173" y="2884920"/>
            <a:ext cx="3198263" cy="2205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16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 errors / 1,000 samples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2101843" y="1914413"/>
            <a:ext cx="3473976" cy="1367533"/>
          </a:xfrm>
          <a:custGeom>
            <a:avLst/>
            <a:gdLst/>
            <a:ahLst/>
            <a:cxnLst/>
            <a:rect l="l" t="t" r="r" b="b"/>
            <a:pathLst>
              <a:path w="3473976" h="1367533">
                <a:moveTo>
                  <a:pt x="88233" y="0"/>
                </a:moveTo>
                <a:lnTo>
                  <a:pt x="3385742" y="0"/>
                </a:lnTo>
                <a:cubicBezTo>
                  <a:pt x="3434472" y="0"/>
                  <a:pt x="3473976" y="39503"/>
                  <a:pt x="3473976" y="88233"/>
                </a:cubicBezTo>
                <a:lnTo>
                  <a:pt x="3473976" y="1279300"/>
                </a:lnTo>
                <a:cubicBezTo>
                  <a:pt x="3473976" y="1328030"/>
                  <a:pt x="3434472" y="1367533"/>
                  <a:pt x="3385742" y="1367533"/>
                </a:cubicBezTo>
                <a:lnTo>
                  <a:pt x="88233" y="1367533"/>
                </a:lnTo>
                <a:cubicBezTo>
                  <a:pt x="39503" y="1367533"/>
                  <a:pt x="0" y="1328030"/>
                  <a:pt x="0" y="1279300"/>
                </a:cubicBezTo>
                <a:lnTo>
                  <a:pt x="0" y="88233"/>
                </a:lnTo>
                <a:cubicBezTo>
                  <a:pt x="0" y="39503"/>
                  <a:pt x="39503" y="0"/>
                  <a:pt x="88233" y="0"/>
                </a:cubicBezTo>
                <a:close/>
              </a:path>
            </a:pathLst>
          </a:custGeom>
          <a:solidFill>
            <a:srgbClr val="1A202C">
              <a:alpha val="70196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12179042" y="2090869"/>
            <a:ext cx="3319577" cy="441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12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94.12%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2234185" y="2576123"/>
            <a:ext cx="3209292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8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 Recall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2239699" y="2884920"/>
            <a:ext cx="3198263" cy="2205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16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32/34 correct detection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497317" y="3414288"/>
            <a:ext cx="3473976" cy="1367533"/>
          </a:xfrm>
          <a:custGeom>
            <a:avLst/>
            <a:gdLst/>
            <a:ahLst/>
            <a:cxnLst/>
            <a:rect l="l" t="t" r="r" b="b"/>
            <a:pathLst>
              <a:path w="3473976" h="1367533">
                <a:moveTo>
                  <a:pt x="88233" y="0"/>
                </a:moveTo>
                <a:lnTo>
                  <a:pt x="3385742" y="0"/>
                </a:lnTo>
                <a:cubicBezTo>
                  <a:pt x="3434472" y="0"/>
                  <a:pt x="3473976" y="39503"/>
                  <a:pt x="3473976" y="88233"/>
                </a:cubicBezTo>
                <a:lnTo>
                  <a:pt x="3473976" y="1279300"/>
                </a:lnTo>
                <a:cubicBezTo>
                  <a:pt x="3473976" y="1328030"/>
                  <a:pt x="3434472" y="1367533"/>
                  <a:pt x="3385742" y="1367533"/>
                </a:cubicBezTo>
                <a:lnTo>
                  <a:pt x="88233" y="1367533"/>
                </a:lnTo>
                <a:cubicBezTo>
                  <a:pt x="39503" y="1367533"/>
                  <a:pt x="0" y="1328030"/>
                  <a:pt x="0" y="1279300"/>
                </a:cubicBezTo>
                <a:lnTo>
                  <a:pt x="0" y="88233"/>
                </a:lnTo>
                <a:cubicBezTo>
                  <a:pt x="0" y="39503"/>
                  <a:pt x="39503" y="0"/>
                  <a:pt x="88233" y="0"/>
                </a:cubicBezTo>
                <a:close/>
              </a:path>
            </a:pathLst>
          </a:custGeom>
          <a:solidFill>
            <a:srgbClr val="1A202C">
              <a:alpha val="70196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8574516" y="3590744"/>
            <a:ext cx="3319577" cy="441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12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100%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629658" y="4075998"/>
            <a:ext cx="3209292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8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 Recall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635173" y="4384796"/>
            <a:ext cx="3198263" cy="2205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16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586/586 perfect score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2101843" y="3414288"/>
            <a:ext cx="3473976" cy="1367533"/>
          </a:xfrm>
          <a:custGeom>
            <a:avLst/>
            <a:gdLst/>
            <a:ahLst/>
            <a:cxnLst/>
            <a:rect l="l" t="t" r="r" b="b"/>
            <a:pathLst>
              <a:path w="3473976" h="1367533">
                <a:moveTo>
                  <a:pt x="88233" y="0"/>
                </a:moveTo>
                <a:lnTo>
                  <a:pt x="3385742" y="0"/>
                </a:lnTo>
                <a:cubicBezTo>
                  <a:pt x="3434472" y="0"/>
                  <a:pt x="3473976" y="39503"/>
                  <a:pt x="3473976" y="88233"/>
                </a:cubicBezTo>
                <a:lnTo>
                  <a:pt x="3473976" y="1279300"/>
                </a:lnTo>
                <a:cubicBezTo>
                  <a:pt x="3473976" y="1328030"/>
                  <a:pt x="3434472" y="1367533"/>
                  <a:pt x="3385742" y="1367533"/>
                </a:cubicBezTo>
                <a:lnTo>
                  <a:pt x="88233" y="1367533"/>
                </a:lnTo>
                <a:cubicBezTo>
                  <a:pt x="39503" y="1367533"/>
                  <a:pt x="0" y="1328030"/>
                  <a:pt x="0" y="1279300"/>
                </a:cubicBezTo>
                <a:lnTo>
                  <a:pt x="0" y="88233"/>
                </a:lnTo>
                <a:cubicBezTo>
                  <a:pt x="0" y="39503"/>
                  <a:pt x="39503" y="0"/>
                  <a:pt x="88233" y="0"/>
                </a:cubicBezTo>
                <a:close/>
              </a:path>
            </a:pathLst>
          </a:custGeom>
          <a:solidFill>
            <a:srgbClr val="1A202C">
              <a:alpha val="7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12179042" y="3590744"/>
            <a:ext cx="3319577" cy="441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126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99.74%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2234185" y="4075998"/>
            <a:ext cx="3209292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89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Medium Recall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2239699" y="4384796"/>
            <a:ext cx="3198263" cy="2205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16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379/380 correct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259101" y="5218545"/>
            <a:ext cx="7554518" cy="3220320"/>
          </a:xfrm>
          <a:custGeom>
            <a:avLst/>
            <a:gdLst/>
            <a:ahLst/>
            <a:cxnLst/>
            <a:rect l="l" t="t" r="r" b="b"/>
            <a:pathLst>
              <a:path w="7554518" h="3220320">
                <a:moveTo>
                  <a:pt x="44114" y="0"/>
                </a:moveTo>
                <a:lnTo>
                  <a:pt x="7510404" y="0"/>
                </a:lnTo>
                <a:cubicBezTo>
                  <a:pt x="7534768" y="0"/>
                  <a:pt x="7554518" y="19750"/>
                  <a:pt x="7554518" y="44114"/>
                </a:cubicBezTo>
                <a:lnTo>
                  <a:pt x="7554518" y="3132083"/>
                </a:lnTo>
                <a:cubicBezTo>
                  <a:pt x="7554518" y="3180815"/>
                  <a:pt x="7515013" y="3220320"/>
                  <a:pt x="7466282" y="3220320"/>
                </a:cubicBezTo>
                <a:lnTo>
                  <a:pt x="88237" y="3220320"/>
                </a:lnTo>
                <a:cubicBezTo>
                  <a:pt x="39505" y="3220320"/>
                  <a:pt x="0" y="3180815"/>
                  <a:pt x="0" y="3132083"/>
                </a:cubicBezTo>
                <a:lnTo>
                  <a:pt x="0" y="44114"/>
                </a:lnTo>
                <a:cubicBezTo>
                  <a:pt x="0" y="19750"/>
                  <a:pt x="19750" y="0"/>
                  <a:pt x="44114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8259101" y="5218545"/>
            <a:ext cx="7554518" cy="44114"/>
          </a:xfrm>
          <a:custGeom>
            <a:avLst/>
            <a:gdLst/>
            <a:ahLst/>
            <a:cxnLst/>
            <a:rect l="l" t="t" r="r" b="b"/>
            <a:pathLst>
              <a:path w="7554518" h="44114">
                <a:moveTo>
                  <a:pt x="44114" y="0"/>
                </a:moveTo>
                <a:lnTo>
                  <a:pt x="7510404" y="0"/>
                </a:lnTo>
                <a:cubicBezTo>
                  <a:pt x="7534768" y="0"/>
                  <a:pt x="7554518" y="19750"/>
                  <a:pt x="7554518" y="44114"/>
                </a:cubicBezTo>
                <a:lnTo>
                  <a:pt x="7554518" y="44114"/>
                </a:lnTo>
                <a:lnTo>
                  <a:pt x="0" y="44114"/>
                </a:lnTo>
                <a:lnTo>
                  <a:pt x="0" y="44114"/>
                </a:lnTo>
                <a:cubicBezTo>
                  <a:pt x="0" y="19750"/>
                  <a:pt x="19750" y="0"/>
                  <a:pt x="44114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5" name="Shape 53"/>
          <p:cNvSpPr/>
          <p:nvPr/>
        </p:nvSpPr>
        <p:spPr>
          <a:xfrm>
            <a:off x="8529299" y="5505152"/>
            <a:ext cx="231598" cy="264684"/>
          </a:xfrm>
          <a:custGeom>
            <a:avLst/>
            <a:gdLst/>
            <a:ahLst/>
            <a:cxnLst/>
            <a:rect l="l" t="t" r="r" b="b"/>
            <a:pathLst>
              <a:path w="231598" h="264684">
                <a:moveTo>
                  <a:pt x="198513" y="49628"/>
                </a:moveTo>
                <a:lnTo>
                  <a:pt x="198513" y="82714"/>
                </a:lnTo>
                <a:lnTo>
                  <a:pt x="165427" y="82714"/>
                </a:lnTo>
                <a:lnTo>
                  <a:pt x="165427" y="49628"/>
                </a:lnTo>
                <a:lnTo>
                  <a:pt x="198513" y="49628"/>
                </a:lnTo>
                <a:close/>
                <a:moveTo>
                  <a:pt x="198513" y="115799"/>
                </a:moveTo>
                <a:lnTo>
                  <a:pt x="198513" y="148885"/>
                </a:lnTo>
                <a:lnTo>
                  <a:pt x="165427" y="148885"/>
                </a:lnTo>
                <a:lnTo>
                  <a:pt x="165427" y="115799"/>
                </a:lnTo>
                <a:lnTo>
                  <a:pt x="198513" y="115799"/>
                </a:lnTo>
                <a:close/>
                <a:moveTo>
                  <a:pt x="198513" y="181970"/>
                </a:moveTo>
                <a:lnTo>
                  <a:pt x="198513" y="215056"/>
                </a:lnTo>
                <a:lnTo>
                  <a:pt x="165427" y="215056"/>
                </a:lnTo>
                <a:lnTo>
                  <a:pt x="165427" y="181970"/>
                </a:lnTo>
                <a:lnTo>
                  <a:pt x="198513" y="181970"/>
                </a:lnTo>
                <a:close/>
                <a:moveTo>
                  <a:pt x="132342" y="148885"/>
                </a:moveTo>
                <a:lnTo>
                  <a:pt x="99256" y="148885"/>
                </a:lnTo>
                <a:lnTo>
                  <a:pt x="99256" y="115799"/>
                </a:lnTo>
                <a:lnTo>
                  <a:pt x="132342" y="115799"/>
                </a:lnTo>
                <a:lnTo>
                  <a:pt x="132342" y="148885"/>
                </a:lnTo>
                <a:close/>
                <a:moveTo>
                  <a:pt x="99256" y="181970"/>
                </a:moveTo>
                <a:lnTo>
                  <a:pt x="132342" y="181970"/>
                </a:lnTo>
                <a:lnTo>
                  <a:pt x="132342" y="215056"/>
                </a:lnTo>
                <a:lnTo>
                  <a:pt x="99256" y="215056"/>
                </a:lnTo>
                <a:lnTo>
                  <a:pt x="99256" y="181970"/>
                </a:lnTo>
                <a:close/>
                <a:moveTo>
                  <a:pt x="66171" y="148885"/>
                </a:moveTo>
                <a:lnTo>
                  <a:pt x="33085" y="148885"/>
                </a:lnTo>
                <a:lnTo>
                  <a:pt x="33085" y="115799"/>
                </a:lnTo>
                <a:lnTo>
                  <a:pt x="66171" y="115799"/>
                </a:lnTo>
                <a:lnTo>
                  <a:pt x="66171" y="148885"/>
                </a:lnTo>
                <a:close/>
                <a:moveTo>
                  <a:pt x="33085" y="181970"/>
                </a:moveTo>
                <a:lnTo>
                  <a:pt x="66171" y="181970"/>
                </a:lnTo>
                <a:lnTo>
                  <a:pt x="66171" y="215056"/>
                </a:lnTo>
                <a:lnTo>
                  <a:pt x="33085" y="215056"/>
                </a:lnTo>
                <a:lnTo>
                  <a:pt x="33085" y="181970"/>
                </a:lnTo>
                <a:close/>
                <a:moveTo>
                  <a:pt x="33085" y="82714"/>
                </a:moveTo>
                <a:lnTo>
                  <a:pt x="33085" y="49628"/>
                </a:lnTo>
                <a:lnTo>
                  <a:pt x="66171" y="49628"/>
                </a:lnTo>
                <a:lnTo>
                  <a:pt x="66171" y="82714"/>
                </a:lnTo>
                <a:lnTo>
                  <a:pt x="33085" y="82714"/>
                </a:lnTo>
                <a:close/>
                <a:moveTo>
                  <a:pt x="99256" y="82714"/>
                </a:moveTo>
                <a:lnTo>
                  <a:pt x="99256" y="49628"/>
                </a:lnTo>
                <a:lnTo>
                  <a:pt x="132342" y="49628"/>
                </a:lnTo>
                <a:lnTo>
                  <a:pt x="132342" y="82714"/>
                </a:lnTo>
                <a:lnTo>
                  <a:pt x="99256" y="82714"/>
                </a:lnTo>
                <a:close/>
                <a:moveTo>
                  <a:pt x="33085" y="16543"/>
                </a:moveTo>
                <a:cubicBezTo>
                  <a:pt x="14837" y="16543"/>
                  <a:pt x="0" y="31380"/>
                  <a:pt x="0" y="49628"/>
                </a:cubicBezTo>
                <a:lnTo>
                  <a:pt x="0" y="215056"/>
                </a:lnTo>
                <a:cubicBezTo>
                  <a:pt x="0" y="233304"/>
                  <a:pt x="14837" y="248141"/>
                  <a:pt x="33085" y="248141"/>
                </a:cubicBezTo>
                <a:lnTo>
                  <a:pt x="198513" y="248141"/>
                </a:lnTo>
                <a:cubicBezTo>
                  <a:pt x="216762" y="248141"/>
                  <a:pt x="231598" y="233304"/>
                  <a:pt x="231598" y="215056"/>
                </a:cubicBezTo>
                <a:lnTo>
                  <a:pt x="231598" y="49628"/>
                </a:lnTo>
                <a:cubicBezTo>
                  <a:pt x="231598" y="31380"/>
                  <a:pt x="216762" y="16543"/>
                  <a:pt x="198513" y="16543"/>
                </a:cubicBezTo>
                <a:lnTo>
                  <a:pt x="33085" y="16543"/>
                </a:ln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6" name="Text 54"/>
          <p:cNvSpPr/>
          <p:nvPr/>
        </p:nvSpPr>
        <p:spPr>
          <a:xfrm>
            <a:off x="8810526" y="5461172"/>
            <a:ext cx="6914866" cy="3529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84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 Confusion Matrix</a:t>
            </a:r>
            <a:endParaRPr lang="en-US" sz="1600" dirty="0"/>
          </a:p>
        </p:txBody>
      </p:sp>
      <p:graphicFrame>
        <p:nvGraphicFramePr>
          <p:cNvPr id="57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8479671" y="5946291"/>
          <a:ext cx="7113379" cy="1918960"/>
        </p:xfrm>
        <a:graphic>
          <a:graphicData uri="http://schemas.openxmlformats.org/drawingml/2006/table">
            <a:tbl>
              <a:tblPr/>
              <a:tblGrid>
                <a:gridCol w="17314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42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02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7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740">
                <a:tc>
                  <a:txBody>
                    <a:bodyPr/>
                    <a:lstStyle/>
                    <a:p>
                      <a:pPr algn="l"/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Predicted Low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Predicted Medium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Predicted High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740">
                <a:tc>
                  <a:txBody>
                    <a:bodyPr/>
                    <a:lstStyle/>
                    <a:p>
                      <a:r>
                        <a:rPr lang="en-US" sz="13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Actual Low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u="none" dirty="0">
                          <a:solidFill>
                            <a:srgbClr val="68D391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586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236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9740">
                <a:tc>
                  <a:txBody>
                    <a:bodyPr/>
                    <a:lstStyle/>
                    <a:p>
                      <a:r>
                        <a:rPr lang="en-US" sz="13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Actual Medium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u="none" dirty="0">
                          <a:solidFill>
                            <a:srgbClr val="68D391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379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5F00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9740">
                <a:tc>
                  <a:txBody>
                    <a:bodyPr/>
                    <a:lstStyle/>
                    <a:p>
                      <a:r>
                        <a:rPr lang="en-US" sz="1300" b="1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Actual High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68D391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u="none" dirty="0">
                          <a:solidFill>
                            <a:srgbClr val="E2E8F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u="none" dirty="0">
                          <a:solidFill>
                            <a:srgbClr val="68D391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32</a:t>
                      </a:r>
                      <a:endParaRPr lang="en-US" sz="15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C10007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8" name="Text 55"/>
          <p:cNvSpPr/>
          <p:nvPr/>
        </p:nvSpPr>
        <p:spPr>
          <a:xfrm>
            <a:off x="8479671" y="7949067"/>
            <a:ext cx="7201607" cy="264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89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Minority class (High) detection: </a:t>
            </a:r>
            <a:r>
              <a:rPr lang="en-US" sz="1389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94.12% recall</a:t>
            </a:r>
            <a:r>
              <a:rPr lang="en-US" sz="1389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critical for preventing crop water stress</a:t>
            </a:r>
            <a:endParaRPr lang="en-US" sz="1600" dirty="0"/>
          </a:p>
        </p:txBody>
      </p:sp>
      <p:sp>
        <p:nvSpPr>
          <p:cNvPr id="59" name="Shape 23">
            <a:extLst>
              <a:ext uri="{FF2B5EF4-FFF2-40B4-BE49-F238E27FC236}">
                <a16:creationId xmlns:a16="http://schemas.microsoft.com/office/drawing/2014/main" id="{FF1AF534-149C-6866-1526-CCC5D1CE36B8}"/>
              </a:ext>
            </a:extLst>
          </p:cNvPr>
          <p:cNvSpPr/>
          <p:nvPr/>
        </p:nvSpPr>
        <p:spPr>
          <a:xfrm>
            <a:off x="15392400" y="840415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60" name="Text 24">
            <a:extLst>
              <a:ext uri="{FF2B5EF4-FFF2-40B4-BE49-F238E27FC236}">
                <a16:creationId xmlns:a16="http://schemas.microsoft.com/office/drawing/2014/main" id="{5D716F44-1A13-193A-2EE6-2CDBB8719C8B}"/>
              </a:ext>
            </a:extLst>
          </p:cNvPr>
          <p:cNvSpPr/>
          <p:nvPr/>
        </p:nvSpPr>
        <p:spPr>
          <a:xfrm>
            <a:off x="15341600" y="8404153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</a:rPr>
              <a:t>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" name="Shape 1"/>
          <p:cNvSpPr/>
          <p:nvPr/>
        </p:nvSpPr>
        <p:spPr>
          <a:xfrm>
            <a:off x="550333" y="55033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95250" y="31750"/>
                </a:moveTo>
                <a:cubicBezTo>
                  <a:pt x="95250" y="22969"/>
                  <a:pt x="102344" y="15875"/>
                  <a:pt x="111125" y="15875"/>
                </a:cubicBezTo>
                <a:lnTo>
                  <a:pt x="142875" y="15875"/>
                </a:lnTo>
                <a:cubicBezTo>
                  <a:pt x="151656" y="15875"/>
                  <a:pt x="158750" y="22969"/>
                  <a:pt x="158750" y="31750"/>
                </a:cubicBezTo>
                <a:lnTo>
                  <a:pt x="158750" y="63500"/>
                </a:lnTo>
                <a:cubicBezTo>
                  <a:pt x="158750" y="72281"/>
                  <a:pt x="151656" y="79375"/>
                  <a:pt x="142875" y="79375"/>
                </a:cubicBezTo>
                <a:lnTo>
                  <a:pt x="138906" y="79375"/>
                </a:lnTo>
                <a:lnTo>
                  <a:pt x="138906" y="111125"/>
                </a:lnTo>
                <a:lnTo>
                  <a:pt x="198438" y="111125"/>
                </a:lnTo>
                <a:cubicBezTo>
                  <a:pt x="218182" y="111125"/>
                  <a:pt x="234156" y="127099"/>
                  <a:pt x="234156" y="146844"/>
                </a:cubicBezTo>
                <a:lnTo>
                  <a:pt x="234156" y="174625"/>
                </a:lnTo>
                <a:lnTo>
                  <a:pt x="238125" y="174625"/>
                </a:lnTo>
                <a:cubicBezTo>
                  <a:pt x="246906" y="174625"/>
                  <a:pt x="254000" y="181719"/>
                  <a:pt x="254000" y="190500"/>
                </a:cubicBezTo>
                <a:lnTo>
                  <a:pt x="254000" y="222250"/>
                </a:lnTo>
                <a:cubicBezTo>
                  <a:pt x="254000" y="231031"/>
                  <a:pt x="246906" y="238125"/>
                  <a:pt x="238125" y="238125"/>
                </a:cubicBezTo>
                <a:lnTo>
                  <a:pt x="206375" y="238125"/>
                </a:lnTo>
                <a:cubicBezTo>
                  <a:pt x="197594" y="238125"/>
                  <a:pt x="190500" y="231031"/>
                  <a:pt x="190500" y="222250"/>
                </a:cubicBezTo>
                <a:lnTo>
                  <a:pt x="190500" y="190500"/>
                </a:lnTo>
                <a:cubicBezTo>
                  <a:pt x="190500" y="181719"/>
                  <a:pt x="197594" y="174625"/>
                  <a:pt x="206375" y="174625"/>
                </a:cubicBezTo>
                <a:lnTo>
                  <a:pt x="210344" y="174625"/>
                </a:lnTo>
                <a:lnTo>
                  <a:pt x="210344" y="146844"/>
                </a:lnTo>
                <a:cubicBezTo>
                  <a:pt x="210344" y="140246"/>
                  <a:pt x="205036" y="134938"/>
                  <a:pt x="198438" y="134938"/>
                </a:cubicBezTo>
                <a:lnTo>
                  <a:pt x="138906" y="134938"/>
                </a:lnTo>
                <a:lnTo>
                  <a:pt x="138906" y="174625"/>
                </a:lnTo>
                <a:lnTo>
                  <a:pt x="142875" y="174625"/>
                </a:lnTo>
                <a:cubicBezTo>
                  <a:pt x="151656" y="174625"/>
                  <a:pt x="158750" y="181719"/>
                  <a:pt x="158750" y="190500"/>
                </a:cubicBezTo>
                <a:lnTo>
                  <a:pt x="158750" y="222250"/>
                </a:lnTo>
                <a:cubicBezTo>
                  <a:pt x="158750" y="231031"/>
                  <a:pt x="151656" y="238125"/>
                  <a:pt x="142875" y="238125"/>
                </a:cubicBezTo>
                <a:lnTo>
                  <a:pt x="111125" y="238125"/>
                </a:lnTo>
                <a:cubicBezTo>
                  <a:pt x="102344" y="238125"/>
                  <a:pt x="95250" y="231031"/>
                  <a:pt x="95250" y="222250"/>
                </a:cubicBezTo>
                <a:lnTo>
                  <a:pt x="95250" y="190500"/>
                </a:lnTo>
                <a:cubicBezTo>
                  <a:pt x="95250" y="181719"/>
                  <a:pt x="102344" y="174625"/>
                  <a:pt x="111125" y="174625"/>
                </a:cubicBezTo>
                <a:lnTo>
                  <a:pt x="115094" y="174625"/>
                </a:lnTo>
                <a:lnTo>
                  <a:pt x="115094" y="134938"/>
                </a:lnTo>
                <a:lnTo>
                  <a:pt x="55563" y="134938"/>
                </a:lnTo>
                <a:cubicBezTo>
                  <a:pt x="48964" y="134938"/>
                  <a:pt x="43656" y="140246"/>
                  <a:pt x="43656" y="146844"/>
                </a:cubicBezTo>
                <a:lnTo>
                  <a:pt x="43656" y="174625"/>
                </a:lnTo>
                <a:lnTo>
                  <a:pt x="47625" y="174625"/>
                </a:lnTo>
                <a:cubicBezTo>
                  <a:pt x="56406" y="174625"/>
                  <a:pt x="63500" y="181719"/>
                  <a:pt x="63500" y="190500"/>
                </a:cubicBezTo>
                <a:lnTo>
                  <a:pt x="63500" y="222250"/>
                </a:lnTo>
                <a:cubicBezTo>
                  <a:pt x="63500" y="231031"/>
                  <a:pt x="56406" y="238125"/>
                  <a:pt x="47625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190500"/>
                </a:lnTo>
                <a:cubicBezTo>
                  <a:pt x="0" y="181719"/>
                  <a:pt x="7094" y="174625"/>
                  <a:pt x="15875" y="174625"/>
                </a:cubicBezTo>
                <a:lnTo>
                  <a:pt x="19844" y="174625"/>
                </a:lnTo>
                <a:lnTo>
                  <a:pt x="19844" y="146844"/>
                </a:lnTo>
                <a:cubicBezTo>
                  <a:pt x="19844" y="127099"/>
                  <a:pt x="35818" y="111125"/>
                  <a:pt x="55563" y="111125"/>
                </a:cubicBezTo>
                <a:lnTo>
                  <a:pt x="115094" y="111125"/>
                </a:lnTo>
                <a:lnTo>
                  <a:pt x="115094" y="79375"/>
                </a:lnTo>
                <a:lnTo>
                  <a:pt x="111125" y="79375"/>
                </a:lnTo>
                <a:cubicBezTo>
                  <a:pt x="102344" y="79375"/>
                  <a:pt x="95250" y="72281"/>
                  <a:pt x="95250" y="63500"/>
                </a:cubicBezTo>
                <a:lnTo>
                  <a:pt x="95250" y="31750"/>
                </a:ln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" name="Text 2"/>
          <p:cNvSpPr/>
          <p:nvPr/>
        </p:nvSpPr>
        <p:spPr>
          <a:xfrm>
            <a:off x="1058333" y="423333"/>
            <a:ext cx="4847167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5" name="Shape 23">
            <a:extLst>
              <a:ext uri="{FF2B5EF4-FFF2-40B4-BE49-F238E27FC236}">
                <a16:creationId xmlns:a16="http://schemas.microsoft.com/office/drawing/2014/main" id="{1002D065-F5E7-9A8D-503F-B89B9F19CF59}"/>
              </a:ext>
            </a:extLst>
          </p:cNvPr>
          <p:cNvSpPr/>
          <p:nvPr/>
        </p:nvSpPr>
        <p:spPr>
          <a:xfrm>
            <a:off x="15392400" y="840415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6" name="Text 24">
            <a:extLst>
              <a:ext uri="{FF2B5EF4-FFF2-40B4-BE49-F238E27FC236}">
                <a16:creationId xmlns:a16="http://schemas.microsoft.com/office/drawing/2014/main" id="{5E0D9329-C3AA-34CE-31AA-572E4F802734}"/>
              </a:ext>
            </a:extLst>
          </p:cNvPr>
          <p:cNvSpPr/>
          <p:nvPr/>
        </p:nvSpPr>
        <p:spPr>
          <a:xfrm>
            <a:off x="15341600" y="8404153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</a:rPr>
              <a:t>6</a:t>
            </a:r>
            <a:endParaRPr lang="en-US" sz="1600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4E0095B-A011-A993-2048-C0F90B52D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3" y="2050110"/>
            <a:ext cx="15003989" cy="534128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" name="Shape 1"/>
          <p:cNvSpPr/>
          <p:nvPr/>
        </p:nvSpPr>
        <p:spPr>
          <a:xfrm>
            <a:off x="550333" y="55033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71586" y="0"/>
                </a:moveTo>
                <a:lnTo>
                  <a:pt x="182711" y="0"/>
                </a:lnTo>
                <a:cubicBezTo>
                  <a:pt x="195858" y="0"/>
                  <a:pt x="206573" y="10815"/>
                  <a:pt x="206077" y="23912"/>
                </a:cubicBezTo>
                <a:cubicBezTo>
                  <a:pt x="205978" y="26541"/>
                  <a:pt x="205879" y="29170"/>
                  <a:pt x="205730" y="31750"/>
                </a:cubicBezTo>
                <a:lnTo>
                  <a:pt x="230336" y="31750"/>
                </a:lnTo>
                <a:cubicBezTo>
                  <a:pt x="243284" y="31750"/>
                  <a:pt x="254695" y="42466"/>
                  <a:pt x="253702" y="56455"/>
                </a:cubicBezTo>
                <a:cubicBezTo>
                  <a:pt x="249982" y="107900"/>
                  <a:pt x="223689" y="136178"/>
                  <a:pt x="195163" y="150961"/>
                </a:cubicBezTo>
                <a:cubicBezTo>
                  <a:pt x="187325" y="155029"/>
                  <a:pt x="179338" y="158055"/>
                  <a:pt x="171748" y="160288"/>
                </a:cubicBezTo>
                <a:cubicBezTo>
                  <a:pt x="161727" y="174476"/>
                  <a:pt x="151309" y="181967"/>
                  <a:pt x="143024" y="185986"/>
                </a:cubicBezTo>
                <a:lnTo>
                  <a:pt x="143024" y="222250"/>
                </a:lnTo>
                <a:lnTo>
                  <a:pt x="174774" y="222250"/>
                </a:lnTo>
                <a:cubicBezTo>
                  <a:pt x="183555" y="222250"/>
                  <a:pt x="190649" y="229344"/>
                  <a:pt x="190649" y="238125"/>
                </a:cubicBezTo>
                <a:cubicBezTo>
                  <a:pt x="190649" y="246906"/>
                  <a:pt x="183555" y="254000"/>
                  <a:pt x="174774" y="254000"/>
                </a:cubicBezTo>
                <a:lnTo>
                  <a:pt x="79524" y="254000"/>
                </a:lnTo>
                <a:cubicBezTo>
                  <a:pt x="70743" y="254000"/>
                  <a:pt x="63649" y="246906"/>
                  <a:pt x="63649" y="238125"/>
                </a:cubicBezTo>
                <a:cubicBezTo>
                  <a:pt x="63649" y="229344"/>
                  <a:pt x="70743" y="222250"/>
                  <a:pt x="79524" y="222250"/>
                </a:cubicBezTo>
                <a:lnTo>
                  <a:pt x="111274" y="222250"/>
                </a:lnTo>
                <a:lnTo>
                  <a:pt x="111274" y="185986"/>
                </a:lnTo>
                <a:cubicBezTo>
                  <a:pt x="103336" y="182166"/>
                  <a:pt x="93464" y="175071"/>
                  <a:pt x="83840" y="162024"/>
                </a:cubicBezTo>
                <a:cubicBezTo>
                  <a:pt x="74712" y="159643"/>
                  <a:pt x="64790" y="156021"/>
                  <a:pt x="55116" y="150564"/>
                </a:cubicBezTo>
                <a:cubicBezTo>
                  <a:pt x="28277" y="135533"/>
                  <a:pt x="4068" y="107206"/>
                  <a:pt x="595" y="56356"/>
                </a:cubicBezTo>
                <a:cubicBezTo>
                  <a:pt x="-347" y="42416"/>
                  <a:pt x="11013" y="31700"/>
                  <a:pt x="23961" y="31700"/>
                </a:cubicBezTo>
                <a:lnTo>
                  <a:pt x="48568" y="31700"/>
                </a:lnTo>
                <a:cubicBezTo>
                  <a:pt x="48419" y="29121"/>
                  <a:pt x="48320" y="26541"/>
                  <a:pt x="48220" y="23862"/>
                </a:cubicBezTo>
                <a:cubicBezTo>
                  <a:pt x="47724" y="10716"/>
                  <a:pt x="58440" y="-50"/>
                  <a:pt x="71586" y="-50"/>
                </a:cubicBezTo>
                <a:close/>
                <a:moveTo>
                  <a:pt x="50354" y="55563"/>
                </a:moveTo>
                <a:lnTo>
                  <a:pt x="24358" y="55563"/>
                </a:lnTo>
                <a:cubicBezTo>
                  <a:pt x="27434" y="97582"/>
                  <a:pt x="46732" y="118616"/>
                  <a:pt x="66625" y="129778"/>
                </a:cubicBezTo>
                <a:cubicBezTo>
                  <a:pt x="59482" y="111274"/>
                  <a:pt x="53578" y="87114"/>
                  <a:pt x="50354" y="55563"/>
                </a:cubicBezTo>
                <a:close/>
                <a:moveTo>
                  <a:pt x="188516" y="127397"/>
                </a:moveTo>
                <a:cubicBezTo>
                  <a:pt x="208607" y="115590"/>
                  <a:pt x="226764" y="94605"/>
                  <a:pt x="229840" y="55563"/>
                </a:cubicBezTo>
                <a:lnTo>
                  <a:pt x="203895" y="55563"/>
                </a:lnTo>
                <a:cubicBezTo>
                  <a:pt x="200819" y="85775"/>
                  <a:pt x="195263" y="109240"/>
                  <a:pt x="188516" y="127397"/>
                </a:cubicBezTo>
                <a:close/>
              </a:path>
            </a:pathLst>
          </a:custGeom>
          <a:solidFill>
            <a:srgbClr val="1A202C"/>
          </a:solidFill>
          <a:ln/>
        </p:spPr>
      </p:sp>
      <p:sp>
        <p:nvSpPr>
          <p:cNvPr id="4" name="Text 2"/>
          <p:cNvSpPr/>
          <p:nvPr/>
        </p:nvSpPr>
        <p:spPr>
          <a:xfrm>
            <a:off x="1058333" y="423333"/>
            <a:ext cx="6551083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Achievements &amp; Impact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44500" y="1143000"/>
            <a:ext cx="7556500" cy="1651000"/>
          </a:xfrm>
          <a:custGeom>
            <a:avLst/>
            <a:gdLst/>
            <a:ahLst/>
            <a:cxnLst/>
            <a:rect l="l" t="t" r="r" b="b"/>
            <a:pathLst>
              <a:path w="7556500" h="1651000">
                <a:moveTo>
                  <a:pt x="42333" y="0"/>
                </a:moveTo>
                <a:lnTo>
                  <a:pt x="7471837" y="0"/>
                </a:lnTo>
                <a:cubicBezTo>
                  <a:pt x="7518595" y="0"/>
                  <a:pt x="7556500" y="37905"/>
                  <a:pt x="7556500" y="84663"/>
                </a:cubicBezTo>
                <a:lnTo>
                  <a:pt x="7556500" y="1566337"/>
                </a:lnTo>
                <a:cubicBezTo>
                  <a:pt x="7556500" y="1613095"/>
                  <a:pt x="7518595" y="1651000"/>
                  <a:pt x="7471837" y="1651000"/>
                </a:cubicBez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444500" y="1143000"/>
            <a:ext cx="42333" cy="1651000"/>
          </a:xfrm>
          <a:custGeom>
            <a:avLst/>
            <a:gdLst/>
            <a:ahLst/>
            <a:cxnLst/>
            <a:rect l="l" t="t" r="r" b="b"/>
            <a:pathLst>
              <a:path w="42333" h="1651000">
                <a:moveTo>
                  <a:pt x="42333" y="0"/>
                </a:moveTo>
                <a:lnTo>
                  <a:pt x="42333" y="0"/>
                </a:lnTo>
                <a:lnTo>
                  <a:pt x="42333" y="1651000"/>
                </a:ln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" name="Shape 5"/>
          <p:cNvSpPr/>
          <p:nvPr/>
        </p:nvSpPr>
        <p:spPr>
          <a:xfrm>
            <a:off x="677333" y="1354667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8" name="Text 6"/>
          <p:cNvSpPr/>
          <p:nvPr/>
        </p:nvSpPr>
        <p:spPr>
          <a:xfrm>
            <a:off x="629708" y="1354667"/>
            <a:ext cx="51858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27667" y="1418167"/>
            <a:ext cx="21272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Exceptional Accuracy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77333" y="1862667"/>
            <a:ext cx="7196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99.70% test accuracy</a:t>
            </a:r>
            <a:r>
              <a:rPr lang="en-US" sz="1333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only 3 errors out of 1,000 samples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77333" y="2201333"/>
            <a:ext cx="7112000" cy="381000"/>
          </a:xfrm>
          <a:custGeom>
            <a:avLst/>
            <a:gdLst/>
            <a:ahLst/>
            <a:cxnLst/>
            <a:rect l="l" t="t" r="r" b="b"/>
            <a:pathLst>
              <a:path w="7112000" h="381000">
                <a:moveTo>
                  <a:pt x="42333" y="0"/>
                </a:moveTo>
                <a:lnTo>
                  <a:pt x="7069667" y="0"/>
                </a:lnTo>
                <a:cubicBezTo>
                  <a:pt x="7093047" y="0"/>
                  <a:pt x="7112000" y="18953"/>
                  <a:pt x="7112000" y="42333"/>
                </a:cubicBezTo>
                <a:lnTo>
                  <a:pt x="7112000" y="338667"/>
                </a:lnTo>
                <a:cubicBezTo>
                  <a:pt x="7112000" y="362047"/>
                  <a:pt x="7093047" y="381000"/>
                  <a:pt x="7069667" y="381000"/>
                </a:cubicBezTo>
                <a:lnTo>
                  <a:pt x="42333" y="381000"/>
                </a:lnTo>
                <a:cubicBezTo>
                  <a:pt x="18953" y="381000"/>
                  <a:pt x="0" y="362047"/>
                  <a:pt x="0" y="338667"/>
                </a:cubicBezTo>
                <a:lnTo>
                  <a:pt x="0" y="42333"/>
                </a:lnTo>
                <a:cubicBezTo>
                  <a:pt x="0" y="18969"/>
                  <a:pt x="18969" y="0"/>
                  <a:pt x="42333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677333" y="2201333"/>
            <a:ext cx="7186083" cy="381000"/>
          </a:xfrm>
          <a:prstGeom prst="rect">
            <a:avLst/>
          </a:prstGeom>
          <a:noFill/>
          <a:ln/>
        </p:spPr>
        <p:txBody>
          <a:bodyPr wrap="square" lIns="84667" tIns="84667" rIns="84667" bIns="84667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Exceeds target of &gt;95% by significant margin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44500" y="2963333"/>
            <a:ext cx="7556500" cy="1651000"/>
          </a:xfrm>
          <a:custGeom>
            <a:avLst/>
            <a:gdLst/>
            <a:ahLst/>
            <a:cxnLst/>
            <a:rect l="l" t="t" r="r" b="b"/>
            <a:pathLst>
              <a:path w="7556500" h="1651000">
                <a:moveTo>
                  <a:pt x="42333" y="0"/>
                </a:moveTo>
                <a:lnTo>
                  <a:pt x="7471837" y="0"/>
                </a:lnTo>
                <a:cubicBezTo>
                  <a:pt x="7518595" y="0"/>
                  <a:pt x="7556500" y="37905"/>
                  <a:pt x="7556500" y="84663"/>
                </a:cubicBezTo>
                <a:lnTo>
                  <a:pt x="7556500" y="1566337"/>
                </a:lnTo>
                <a:cubicBezTo>
                  <a:pt x="7556500" y="1613095"/>
                  <a:pt x="7518595" y="1651000"/>
                  <a:pt x="7471837" y="1651000"/>
                </a:cubicBez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444500" y="2963333"/>
            <a:ext cx="42333" cy="1651000"/>
          </a:xfrm>
          <a:custGeom>
            <a:avLst/>
            <a:gdLst/>
            <a:ahLst/>
            <a:cxnLst/>
            <a:rect l="l" t="t" r="r" b="b"/>
            <a:pathLst>
              <a:path w="42333" h="1651000">
                <a:moveTo>
                  <a:pt x="42333" y="0"/>
                </a:moveTo>
                <a:lnTo>
                  <a:pt x="42333" y="0"/>
                </a:lnTo>
                <a:lnTo>
                  <a:pt x="42333" y="1651000"/>
                </a:ln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5" name="Shape 13"/>
          <p:cNvSpPr/>
          <p:nvPr/>
        </p:nvSpPr>
        <p:spPr>
          <a:xfrm>
            <a:off x="677333" y="3175000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16" name="Text 14"/>
          <p:cNvSpPr/>
          <p:nvPr/>
        </p:nvSpPr>
        <p:spPr>
          <a:xfrm>
            <a:off x="629708" y="3175000"/>
            <a:ext cx="51858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227667" y="3238500"/>
            <a:ext cx="2275417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 Class Detection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77333" y="3683000"/>
            <a:ext cx="7196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94.12% recall for High irrigation</a:t>
            </a:r>
            <a:r>
              <a:rPr lang="en-US" sz="1333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— prevents crop water stress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77333" y="4021667"/>
            <a:ext cx="7112000" cy="381000"/>
          </a:xfrm>
          <a:custGeom>
            <a:avLst/>
            <a:gdLst/>
            <a:ahLst/>
            <a:cxnLst/>
            <a:rect l="l" t="t" r="r" b="b"/>
            <a:pathLst>
              <a:path w="7112000" h="381000">
                <a:moveTo>
                  <a:pt x="42333" y="0"/>
                </a:moveTo>
                <a:lnTo>
                  <a:pt x="7069667" y="0"/>
                </a:lnTo>
                <a:cubicBezTo>
                  <a:pt x="7093047" y="0"/>
                  <a:pt x="7112000" y="18953"/>
                  <a:pt x="7112000" y="42333"/>
                </a:cubicBezTo>
                <a:lnTo>
                  <a:pt x="7112000" y="338667"/>
                </a:lnTo>
                <a:cubicBezTo>
                  <a:pt x="7112000" y="362047"/>
                  <a:pt x="7093047" y="381000"/>
                  <a:pt x="7069667" y="381000"/>
                </a:cubicBezTo>
                <a:lnTo>
                  <a:pt x="42333" y="381000"/>
                </a:lnTo>
                <a:cubicBezTo>
                  <a:pt x="18953" y="381000"/>
                  <a:pt x="0" y="362047"/>
                  <a:pt x="0" y="338667"/>
                </a:cubicBezTo>
                <a:lnTo>
                  <a:pt x="0" y="42333"/>
                </a:lnTo>
                <a:cubicBezTo>
                  <a:pt x="0" y="18969"/>
                  <a:pt x="18969" y="0"/>
                  <a:pt x="42333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677333" y="4021667"/>
            <a:ext cx="7186083" cy="381000"/>
          </a:xfrm>
          <a:prstGeom prst="rect">
            <a:avLst/>
          </a:prstGeom>
          <a:noFill/>
          <a:ln/>
        </p:spPr>
        <p:txBody>
          <a:bodyPr wrap="square" lIns="84667" tIns="84667" rIns="84667" bIns="84667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32 out of 34 high-need cases correctly identified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44500" y="4783667"/>
            <a:ext cx="7556500" cy="1651000"/>
          </a:xfrm>
          <a:custGeom>
            <a:avLst/>
            <a:gdLst/>
            <a:ahLst/>
            <a:cxnLst/>
            <a:rect l="l" t="t" r="r" b="b"/>
            <a:pathLst>
              <a:path w="7556500" h="1651000">
                <a:moveTo>
                  <a:pt x="42333" y="0"/>
                </a:moveTo>
                <a:lnTo>
                  <a:pt x="7471837" y="0"/>
                </a:lnTo>
                <a:cubicBezTo>
                  <a:pt x="7518595" y="0"/>
                  <a:pt x="7556500" y="37905"/>
                  <a:pt x="7556500" y="84663"/>
                </a:cubicBezTo>
                <a:lnTo>
                  <a:pt x="7556500" y="1566337"/>
                </a:lnTo>
                <a:cubicBezTo>
                  <a:pt x="7556500" y="1613095"/>
                  <a:pt x="7518595" y="1651000"/>
                  <a:pt x="7471837" y="1651000"/>
                </a:cubicBez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444500" y="4783667"/>
            <a:ext cx="42333" cy="1651000"/>
          </a:xfrm>
          <a:custGeom>
            <a:avLst/>
            <a:gdLst/>
            <a:ahLst/>
            <a:cxnLst/>
            <a:rect l="l" t="t" r="r" b="b"/>
            <a:pathLst>
              <a:path w="42333" h="1651000">
                <a:moveTo>
                  <a:pt x="42333" y="0"/>
                </a:moveTo>
                <a:lnTo>
                  <a:pt x="42333" y="0"/>
                </a:lnTo>
                <a:lnTo>
                  <a:pt x="42333" y="1651000"/>
                </a:ln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3" name="Shape 21"/>
          <p:cNvSpPr/>
          <p:nvPr/>
        </p:nvSpPr>
        <p:spPr>
          <a:xfrm>
            <a:off x="677333" y="4995333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24" name="Text 22"/>
          <p:cNvSpPr/>
          <p:nvPr/>
        </p:nvSpPr>
        <p:spPr>
          <a:xfrm>
            <a:off x="629708" y="4995333"/>
            <a:ext cx="51858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227667" y="5058833"/>
            <a:ext cx="142875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 Overfitting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77333" y="5537197"/>
            <a:ext cx="4167188" cy="1862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 performance (99.70%) exceeds validation (99.25%)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77333" y="5842000"/>
            <a:ext cx="7112000" cy="381000"/>
          </a:xfrm>
          <a:custGeom>
            <a:avLst/>
            <a:gdLst/>
            <a:ahLst/>
            <a:cxnLst/>
            <a:rect l="l" t="t" r="r" b="b"/>
            <a:pathLst>
              <a:path w="7112000" h="381000">
                <a:moveTo>
                  <a:pt x="42333" y="0"/>
                </a:moveTo>
                <a:lnTo>
                  <a:pt x="7069667" y="0"/>
                </a:lnTo>
                <a:cubicBezTo>
                  <a:pt x="7093047" y="0"/>
                  <a:pt x="7112000" y="18953"/>
                  <a:pt x="7112000" y="42333"/>
                </a:cubicBezTo>
                <a:lnTo>
                  <a:pt x="7112000" y="338667"/>
                </a:lnTo>
                <a:cubicBezTo>
                  <a:pt x="7112000" y="362047"/>
                  <a:pt x="7093047" y="381000"/>
                  <a:pt x="7069667" y="381000"/>
                </a:cubicBezTo>
                <a:lnTo>
                  <a:pt x="42333" y="381000"/>
                </a:lnTo>
                <a:cubicBezTo>
                  <a:pt x="18953" y="381000"/>
                  <a:pt x="0" y="362047"/>
                  <a:pt x="0" y="338667"/>
                </a:cubicBezTo>
                <a:lnTo>
                  <a:pt x="0" y="42333"/>
                </a:lnTo>
                <a:cubicBezTo>
                  <a:pt x="0" y="18969"/>
                  <a:pt x="18969" y="0"/>
                  <a:pt x="42333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677333" y="5842000"/>
            <a:ext cx="7186083" cy="381000"/>
          </a:xfrm>
          <a:prstGeom prst="rect">
            <a:avLst/>
          </a:prstGeom>
          <a:noFill/>
          <a:ln/>
        </p:spPr>
        <p:txBody>
          <a:bodyPr wrap="square" lIns="84667" tIns="84667" rIns="84667" bIns="84667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Excellent generalization to unseen data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276167" y="1143000"/>
            <a:ext cx="7556500" cy="1651000"/>
          </a:xfrm>
          <a:custGeom>
            <a:avLst/>
            <a:gdLst/>
            <a:ahLst/>
            <a:cxnLst/>
            <a:rect l="l" t="t" r="r" b="b"/>
            <a:pathLst>
              <a:path w="7556500" h="1651000">
                <a:moveTo>
                  <a:pt x="42333" y="0"/>
                </a:moveTo>
                <a:lnTo>
                  <a:pt x="7471837" y="0"/>
                </a:lnTo>
                <a:cubicBezTo>
                  <a:pt x="7518595" y="0"/>
                  <a:pt x="7556500" y="37905"/>
                  <a:pt x="7556500" y="84663"/>
                </a:cubicBezTo>
                <a:lnTo>
                  <a:pt x="7556500" y="1566337"/>
                </a:lnTo>
                <a:cubicBezTo>
                  <a:pt x="7556500" y="1613095"/>
                  <a:pt x="7518595" y="1651000"/>
                  <a:pt x="7471837" y="1651000"/>
                </a:cubicBez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276167" y="1143000"/>
            <a:ext cx="42333" cy="1651000"/>
          </a:xfrm>
          <a:custGeom>
            <a:avLst/>
            <a:gdLst/>
            <a:ahLst/>
            <a:cxnLst/>
            <a:rect l="l" t="t" r="r" b="b"/>
            <a:pathLst>
              <a:path w="42333" h="1651000">
                <a:moveTo>
                  <a:pt x="42333" y="0"/>
                </a:moveTo>
                <a:lnTo>
                  <a:pt x="42333" y="0"/>
                </a:lnTo>
                <a:lnTo>
                  <a:pt x="42333" y="1651000"/>
                </a:ln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1" name="Shape 29"/>
          <p:cNvSpPr/>
          <p:nvPr/>
        </p:nvSpPr>
        <p:spPr>
          <a:xfrm>
            <a:off x="8509000" y="1354667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2" name="Text 30"/>
          <p:cNvSpPr/>
          <p:nvPr/>
        </p:nvSpPr>
        <p:spPr>
          <a:xfrm>
            <a:off x="8461375" y="1354667"/>
            <a:ext cx="51858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9059333" y="1418167"/>
            <a:ext cx="2561167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Full-Stack Implementation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509000" y="1862667"/>
            <a:ext cx="7196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 web application</a:t>
            </a:r>
            <a:r>
              <a:rPr lang="en-US" sz="1333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React frontend, Node.js backend, MongoDB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509000" y="2201333"/>
            <a:ext cx="7112000" cy="381000"/>
          </a:xfrm>
          <a:custGeom>
            <a:avLst/>
            <a:gdLst/>
            <a:ahLst/>
            <a:cxnLst/>
            <a:rect l="l" t="t" r="r" b="b"/>
            <a:pathLst>
              <a:path w="7112000" h="381000">
                <a:moveTo>
                  <a:pt x="42333" y="0"/>
                </a:moveTo>
                <a:lnTo>
                  <a:pt x="7069667" y="0"/>
                </a:lnTo>
                <a:cubicBezTo>
                  <a:pt x="7093047" y="0"/>
                  <a:pt x="7112000" y="18953"/>
                  <a:pt x="7112000" y="42333"/>
                </a:cubicBezTo>
                <a:lnTo>
                  <a:pt x="7112000" y="338667"/>
                </a:lnTo>
                <a:cubicBezTo>
                  <a:pt x="7112000" y="362047"/>
                  <a:pt x="7093047" y="381000"/>
                  <a:pt x="7069667" y="381000"/>
                </a:cubicBezTo>
                <a:lnTo>
                  <a:pt x="42333" y="381000"/>
                </a:lnTo>
                <a:cubicBezTo>
                  <a:pt x="18953" y="381000"/>
                  <a:pt x="0" y="362047"/>
                  <a:pt x="0" y="338667"/>
                </a:cubicBezTo>
                <a:lnTo>
                  <a:pt x="0" y="42333"/>
                </a:lnTo>
                <a:cubicBezTo>
                  <a:pt x="0" y="18969"/>
                  <a:pt x="18969" y="0"/>
                  <a:pt x="42333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8509000" y="2201333"/>
            <a:ext cx="7186083" cy="381000"/>
          </a:xfrm>
          <a:prstGeom prst="rect">
            <a:avLst/>
          </a:prstGeom>
          <a:noFill/>
          <a:ln/>
        </p:spPr>
        <p:txBody>
          <a:bodyPr wrap="square" lIns="84667" tIns="84667" rIns="84667" bIns="84667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Production-ready system with authentication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276167" y="2963333"/>
            <a:ext cx="7556500" cy="1651000"/>
          </a:xfrm>
          <a:custGeom>
            <a:avLst/>
            <a:gdLst/>
            <a:ahLst/>
            <a:cxnLst/>
            <a:rect l="l" t="t" r="r" b="b"/>
            <a:pathLst>
              <a:path w="7556500" h="1651000">
                <a:moveTo>
                  <a:pt x="42333" y="0"/>
                </a:moveTo>
                <a:lnTo>
                  <a:pt x="7471837" y="0"/>
                </a:lnTo>
                <a:cubicBezTo>
                  <a:pt x="7518595" y="0"/>
                  <a:pt x="7556500" y="37905"/>
                  <a:pt x="7556500" y="84663"/>
                </a:cubicBezTo>
                <a:lnTo>
                  <a:pt x="7556500" y="1566337"/>
                </a:lnTo>
                <a:cubicBezTo>
                  <a:pt x="7556500" y="1613095"/>
                  <a:pt x="7518595" y="1651000"/>
                  <a:pt x="7471837" y="1651000"/>
                </a:cubicBez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8276167" y="2963333"/>
            <a:ext cx="42333" cy="1651000"/>
          </a:xfrm>
          <a:custGeom>
            <a:avLst/>
            <a:gdLst/>
            <a:ahLst/>
            <a:cxnLst/>
            <a:rect l="l" t="t" r="r" b="b"/>
            <a:pathLst>
              <a:path w="42333" h="1651000">
                <a:moveTo>
                  <a:pt x="42333" y="0"/>
                </a:moveTo>
                <a:lnTo>
                  <a:pt x="42333" y="0"/>
                </a:lnTo>
                <a:lnTo>
                  <a:pt x="42333" y="1651000"/>
                </a:ln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39" name="Shape 37"/>
          <p:cNvSpPr/>
          <p:nvPr/>
        </p:nvSpPr>
        <p:spPr>
          <a:xfrm>
            <a:off x="8509000" y="3175000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0" name="Text 38"/>
          <p:cNvSpPr/>
          <p:nvPr/>
        </p:nvSpPr>
        <p:spPr>
          <a:xfrm>
            <a:off x="8461375" y="3175000"/>
            <a:ext cx="51858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059333" y="3238500"/>
            <a:ext cx="1545167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Interpretable AI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509000" y="3683000"/>
            <a:ext cx="7196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Transparent decision paths</a:t>
            </a:r>
            <a:r>
              <a:rPr lang="en-US" sz="1333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explain every prediction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509000" y="4021667"/>
            <a:ext cx="7112000" cy="381000"/>
          </a:xfrm>
          <a:custGeom>
            <a:avLst/>
            <a:gdLst/>
            <a:ahLst/>
            <a:cxnLst/>
            <a:rect l="l" t="t" r="r" b="b"/>
            <a:pathLst>
              <a:path w="7112000" h="381000">
                <a:moveTo>
                  <a:pt x="42333" y="0"/>
                </a:moveTo>
                <a:lnTo>
                  <a:pt x="7069667" y="0"/>
                </a:lnTo>
                <a:cubicBezTo>
                  <a:pt x="7093047" y="0"/>
                  <a:pt x="7112000" y="18953"/>
                  <a:pt x="7112000" y="42333"/>
                </a:cubicBezTo>
                <a:lnTo>
                  <a:pt x="7112000" y="338667"/>
                </a:lnTo>
                <a:cubicBezTo>
                  <a:pt x="7112000" y="362047"/>
                  <a:pt x="7093047" y="381000"/>
                  <a:pt x="7069667" y="381000"/>
                </a:cubicBezTo>
                <a:lnTo>
                  <a:pt x="42333" y="381000"/>
                </a:lnTo>
                <a:cubicBezTo>
                  <a:pt x="18953" y="381000"/>
                  <a:pt x="0" y="362047"/>
                  <a:pt x="0" y="338667"/>
                </a:cubicBezTo>
                <a:lnTo>
                  <a:pt x="0" y="42333"/>
                </a:lnTo>
                <a:cubicBezTo>
                  <a:pt x="0" y="18969"/>
                  <a:pt x="18969" y="0"/>
                  <a:pt x="42333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8509000" y="4021667"/>
            <a:ext cx="7186083" cy="381000"/>
          </a:xfrm>
          <a:prstGeom prst="rect">
            <a:avLst/>
          </a:prstGeom>
          <a:noFill/>
          <a:ln/>
        </p:spPr>
        <p:txBody>
          <a:bodyPr wrap="square" lIns="84667" tIns="84667" rIns="84667" bIns="84667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Builds user trust and enables debugging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276167" y="4783667"/>
            <a:ext cx="7556500" cy="1651000"/>
          </a:xfrm>
          <a:custGeom>
            <a:avLst/>
            <a:gdLst/>
            <a:ahLst/>
            <a:cxnLst/>
            <a:rect l="l" t="t" r="r" b="b"/>
            <a:pathLst>
              <a:path w="7556500" h="1651000">
                <a:moveTo>
                  <a:pt x="42333" y="0"/>
                </a:moveTo>
                <a:lnTo>
                  <a:pt x="7471837" y="0"/>
                </a:lnTo>
                <a:cubicBezTo>
                  <a:pt x="7518595" y="0"/>
                  <a:pt x="7556500" y="37905"/>
                  <a:pt x="7556500" y="84663"/>
                </a:cubicBezTo>
                <a:lnTo>
                  <a:pt x="7556500" y="1566337"/>
                </a:lnTo>
                <a:cubicBezTo>
                  <a:pt x="7556500" y="1613095"/>
                  <a:pt x="7518595" y="1651000"/>
                  <a:pt x="7471837" y="1651000"/>
                </a:cubicBez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4A6572">
              <a:alpha val="20000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8276167" y="4783667"/>
            <a:ext cx="42333" cy="1651000"/>
          </a:xfrm>
          <a:custGeom>
            <a:avLst/>
            <a:gdLst/>
            <a:ahLst/>
            <a:cxnLst/>
            <a:rect l="l" t="t" r="r" b="b"/>
            <a:pathLst>
              <a:path w="42333" h="1651000">
                <a:moveTo>
                  <a:pt x="42333" y="0"/>
                </a:moveTo>
                <a:lnTo>
                  <a:pt x="42333" y="0"/>
                </a:lnTo>
                <a:lnTo>
                  <a:pt x="42333" y="1651000"/>
                </a:lnTo>
                <a:lnTo>
                  <a:pt x="42333" y="1651000"/>
                </a:lnTo>
                <a:cubicBezTo>
                  <a:pt x="18953" y="1651000"/>
                  <a:pt x="0" y="1632047"/>
                  <a:pt x="0" y="1608667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7" name="Shape 45"/>
          <p:cNvSpPr/>
          <p:nvPr/>
        </p:nvSpPr>
        <p:spPr>
          <a:xfrm>
            <a:off x="8509000" y="4995333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48" name="Text 46"/>
          <p:cNvSpPr/>
          <p:nvPr/>
        </p:nvSpPr>
        <p:spPr>
          <a:xfrm>
            <a:off x="8461375" y="4995333"/>
            <a:ext cx="518583" cy="423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059333" y="5058833"/>
            <a:ext cx="1756833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Production Ready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509000" y="5503333"/>
            <a:ext cx="719666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3" b="1" dirty="0">
                <a:solidFill>
                  <a:srgbClr val="68D39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Deployment-optimized</a:t>
            </a:r>
            <a:r>
              <a:rPr lang="en-US" sz="1333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model persistence, API design, error handling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509000" y="5842000"/>
            <a:ext cx="7112000" cy="381000"/>
          </a:xfrm>
          <a:custGeom>
            <a:avLst/>
            <a:gdLst/>
            <a:ahLst/>
            <a:cxnLst/>
            <a:rect l="l" t="t" r="r" b="b"/>
            <a:pathLst>
              <a:path w="7112000" h="381000">
                <a:moveTo>
                  <a:pt x="42333" y="0"/>
                </a:moveTo>
                <a:lnTo>
                  <a:pt x="7069667" y="0"/>
                </a:lnTo>
                <a:cubicBezTo>
                  <a:pt x="7093047" y="0"/>
                  <a:pt x="7112000" y="18953"/>
                  <a:pt x="7112000" y="42333"/>
                </a:cubicBezTo>
                <a:lnTo>
                  <a:pt x="7112000" y="338667"/>
                </a:lnTo>
                <a:cubicBezTo>
                  <a:pt x="7112000" y="362047"/>
                  <a:pt x="7093047" y="381000"/>
                  <a:pt x="7069667" y="381000"/>
                </a:cubicBezTo>
                <a:lnTo>
                  <a:pt x="42333" y="381000"/>
                </a:lnTo>
                <a:cubicBezTo>
                  <a:pt x="18953" y="381000"/>
                  <a:pt x="0" y="362047"/>
                  <a:pt x="0" y="338667"/>
                </a:cubicBezTo>
                <a:lnTo>
                  <a:pt x="0" y="42333"/>
                </a:lnTo>
                <a:cubicBezTo>
                  <a:pt x="0" y="18969"/>
                  <a:pt x="18969" y="0"/>
                  <a:pt x="42333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8509000" y="5842000"/>
            <a:ext cx="7186083" cy="381000"/>
          </a:xfrm>
          <a:prstGeom prst="rect">
            <a:avLst/>
          </a:prstGeom>
          <a:noFill/>
          <a:ln/>
        </p:spPr>
        <p:txBody>
          <a:bodyPr wrap="square" lIns="84667" tIns="84667" rIns="84667" bIns="84667" rtlCol="0" anchor="ctr"/>
          <a:lstStyle/>
          <a:p>
            <a:pPr>
              <a:lnSpc>
                <a:spcPct val="120000"/>
              </a:lnSpc>
            </a:pPr>
            <a:r>
              <a:rPr lang="en-US" sz="116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Scalable architecture with security features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23333" y="6667500"/>
            <a:ext cx="15409333" cy="2201333"/>
          </a:xfrm>
          <a:custGeom>
            <a:avLst/>
            <a:gdLst/>
            <a:ahLst/>
            <a:cxnLst/>
            <a:rect l="l" t="t" r="r" b="b"/>
            <a:pathLst>
              <a:path w="15409333" h="2201333">
                <a:moveTo>
                  <a:pt x="42333" y="0"/>
                </a:moveTo>
                <a:lnTo>
                  <a:pt x="15367000" y="0"/>
                </a:lnTo>
                <a:cubicBezTo>
                  <a:pt x="15390380" y="0"/>
                  <a:pt x="15409333" y="18953"/>
                  <a:pt x="15409333" y="42333"/>
                </a:cubicBezTo>
                <a:lnTo>
                  <a:pt x="15409333" y="2116670"/>
                </a:lnTo>
                <a:cubicBezTo>
                  <a:pt x="15409333" y="2163428"/>
                  <a:pt x="15371428" y="2201333"/>
                  <a:pt x="15324670" y="2201333"/>
                </a:cubicBezTo>
                <a:lnTo>
                  <a:pt x="84663" y="2201333"/>
                </a:lnTo>
                <a:cubicBezTo>
                  <a:pt x="37905" y="2201333"/>
                  <a:pt x="0" y="2163428"/>
                  <a:pt x="0" y="211667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68D391">
              <a:alpha val="10196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423333" y="6667500"/>
            <a:ext cx="15409333" cy="42333"/>
          </a:xfrm>
          <a:custGeom>
            <a:avLst/>
            <a:gdLst/>
            <a:ahLst/>
            <a:cxnLst/>
            <a:rect l="l" t="t" r="r" b="b"/>
            <a:pathLst>
              <a:path w="15409333" h="42333">
                <a:moveTo>
                  <a:pt x="42333" y="0"/>
                </a:moveTo>
                <a:lnTo>
                  <a:pt x="15367000" y="0"/>
                </a:lnTo>
                <a:cubicBezTo>
                  <a:pt x="15390380" y="0"/>
                  <a:pt x="15409333" y="18953"/>
                  <a:pt x="15409333" y="42333"/>
                </a:cubicBezTo>
                <a:lnTo>
                  <a:pt x="15409333" y="42333"/>
                </a:lnTo>
                <a:lnTo>
                  <a:pt x="0" y="42333"/>
                </a:ln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5" name="Shape 53"/>
          <p:cNvSpPr/>
          <p:nvPr/>
        </p:nvSpPr>
        <p:spPr>
          <a:xfrm>
            <a:off x="666750" y="6942532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33809" y="3324"/>
                </a:moveTo>
                <a:cubicBezTo>
                  <a:pt x="236984" y="298"/>
                  <a:pt x="241598" y="-794"/>
                  <a:pt x="245864" y="595"/>
                </a:cubicBezTo>
                <a:cubicBezTo>
                  <a:pt x="250726" y="2232"/>
                  <a:pt x="254000" y="6796"/>
                  <a:pt x="254000" y="11906"/>
                </a:cubicBezTo>
                <a:lnTo>
                  <a:pt x="254000" y="104626"/>
                </a:lnTo>
                <a:cubicBezTo>
                  <a:pt x="254000" y="169714"/>
                  <a:pt x="200372" y="222250"/>
                  <a:pt x="135533" y="222250"/>
                </a:cubicBezTo>
                <a:cubicBezTo>
                  <a:pt x="97334" y="222250"/>
                  <a:pt x="64393" y="197693"/>
                  <a:pt x="52437" y="163364"/>
                </a:cubicBezTo>
                <a:cubicBezTo>
                  <a:pt x="34875" y="178643"/>
                  <a:pt x="23812" y="201116"/>
                  <a:pt x="23812" y="226219"/>
                </a:cubicBezTo>
                <a:cubicBezTo>
                  <a:pt x="23812" y="232817"/>
                  <a:pt x="18504" y="238125"/>
                  <a:pt x="11906" y="238125"/>
                </a:cubicBezTo>
                <a:cubicBezTo>
                  <a:pt x="5308" y="238125"/>
                  <a:pt x="0" y="232817"/>
                  <a:pt x="0" y="226219"/>
                </a:cubicBezTo>
                <a:cubicBezTo>
                  <a:pt x="0" y="189061"/>
                  <a:pt x="18951" y="156319"/>
                  <a:pt x="47675" y="137071"/>
                </a:cubicBezTo>
                <a:cubicBezTo>
                  <a:pt x="65187" y="125363"/>
                  <a:pt x="86072" y="119063"/>
                  <a:pt x="107156" y="119063"/>
                </a:cubicBezTo>
                <a:lnTo>
                  <a:pt x="146844" y="119063"/>
                </a:lnTo>
                <a:cubicBezTo>
                  <a:pt x="153442" y="119063"/>
                  <a:pt x="158750" y="113754"/>
                  <a:pt x="158750" y="107156"/>
                </a:cubicBezTo>
                <a:cubicBezTo>
                  <a:pt x="158750" y="100558"/>
                  <a:pt x="153442" y="95250"/>
                  <a:pt x="146844" y="95250"/>
                </a:cubicBezTo>
                <a:lnTo>
                  <a:pt x="107156" y="95250"/>
                </a:lnTo>
                <a:cubicBezTo>
                  <a:pt x="87461" y="95250"/>
                  <a:pt x="68808" y="99616"/>
                  <a:pt x="52090" y="107404"/>
                </a:cubicBezTo>
                <a:cubicBezTo>
                  <a:pt x="63649" y="72678"/>
                  <a:pt x="96341" y="47625"/>
                  <a:pt x="134938" y="47625"/>
                </a:cubicBezTo>
                <a:cubicBezTo>
                  <a:pt x="167878" y="47625"/>
                  <a:pt x="192385" y="36661"/>
                  <a:pt x="208707" y="25797"/>
                </a:cubicBezTo>
                <a:cubicBezTo>
                  <a:pt x="218232" y="19447"/>
                  <a:pt x="226318" y="11857"/>
                  <a:pt x="233859" y="3324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6" name="Text 54"/>
          <p:cNvSpPr/>
          <p:nvPr/>
        </p:nvSpPr>
        <p:spPr>
          <a:xfrm>
            <a:off x="952500" y="6900333"/>
            <a:ext cx="14795500" cy="338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68D39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Practical Impact on Agriculture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5000" y="7365866"/>
            <a:ext cx="4878917" cy="1291167"/>
          </a:xfrm>
          <a:custGeom>
            <a:avLst/>
            <a:gdLst/>
            <a:ahLst/>
            <a:cxnLst/>
            <a:rect l="l" t="t" r="r" b="b"/>
            <a:pathLst>
              <a:path w="4878917" h="1291167">
                <a:moveTo>
                  <a:pt x="84662" y="0"/>
                </a:moveTo>
                <a:lnTo>
                  <a:pt x="4794255" y="0"/>
                </a:lnTo>
                <a:cubicBezTo>
                  <a:pt x="4841012" y="0"/>
                  <a:pt x="4878917" y="37904"/>
                  <a:pt x="4878917" y="84662"/>
                </a:cubicBezTo>
                <a:lnTo>
                  <a:pt x="4878917" y="1206505"/>
                </a:lnTo>
                <a:cubicBezTo>
                  <a:pt x="4878917" y="1253262"/>
                  <a:pt x="4841012" y="1291167"/>
                  <a:pt x="4794255" y="1291167"/>
                </a:cubicBezTo>
                <a:lnTo>
                  <a:pt x="84662" y="1291167"/>
                </a:lnTo>
                <a:cubicBezTo>
                  <a:pt x="37904" y="1291167"/>
                  <a:pt x="0" y="1253262"/>
                  <a:pt x="0" y="1206505"/>
                </a:cubicBezTo>
                <a:lnTo>
                  <a:pt x="0" y="84662"/>
                </a:lnTo>
                <a:cubicBezTo>
                  <a:pt x="0" y="37904"/>
                  <a:pt x="37904" y="0"/>
                  <a:pt x="84662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58" name="Shape 56"/>
          <p:cNvSpPr/>
          <p:nvPr/>
        </p:nvSpPr>
        <p:spPr>
          <a:xfrm>
            <a:off x="2959762" y="7535199"/>
            <a:ext cx="238125" cy="317500"/>
          </a:xfrm>
          <a:custGeom>
            <a:avLst/>
            <a:gdLst/>
            <a:ahLst/>
            <a:cxnLst/>
            <a:rect l="l" t="t" r="r" b="b"/>
            <a:pathLst>
              <a:path w="238125" h="317500">
                <a:moveTo>
                  <a:pt x="119062" y="317500"/>
                </a:moveTo>
                <a:cubicBezTo>
                  <a:pt x="53330" y="317500"/>
                  <a:pt x="0" y="264170"/>
                  <a:pt x="0" y="198438"/>
                </a:cubicBezTo>
                <a:cubicBezTo>
                  <a:pt x="0" y="141883"/>
                  <a:pt x="80739" y="28463"/>
                  <a:pt x="103312" y="-2170"/>
                </a:cubicBezTo>
                <a:cubicBezTo>
                  <a:pt x="106970" y="-7131"/>
                  <a:pt x="112737" y="-9922"/>
                  <a:pt x="118938" y="-9922"/>
                </a:cubicBezTo>
                <a:lnTo>
                  <a:pt x="119187" y="-9922"/>
                </a:lnTo>
                <a:cubicBezTo>
                  <a:pt x="125388" y="-9922"/>
                  <a:pt x="131155" y="-7131"/>
                  <a:pt x="134813" y="-2170"/>
                </a:cubicBezTo>
                <a:cubicBezTo>
                  <a:pt x="157386" y="28463"/>
                  <a:pt x="238125" y="141883"/>
                  <a:pt x="238125" y="198438"/>
                </a:cubicBezTo>
                <a:cubicBezTo>
                  <a:pt x="238125" y="264170"/>
                  <a:pt x="184795" y="317500"/>
                  <a:pt x="119062" y="317500"/>
                </a:cubicBezTo>
                <a:close/>
                <a:moveTo>
                  <a:pt x="69453" y="193477"/>
                </a:moveTo>
                <a:cubicBezTo>
                  <a:pt x="69453" y="185229"/>
                  <a:pt x="62818" y="178594"/>
                  <a:pt x="54570" y="178594"/>
                </a:cubicBezTo>
                <a:cubicBezTo>
                  <a:pt x="46323" y="178594"/>
                  <a:pt x="39688" y="185229"/>
                  <a:pt x="39688" y="193477"/>
                </a:cubicBezTo>
                <a:cubicBezTo>
                  <a:pt x="39688" y="240047"/>
                  <a:pt x="77453" y="277813"/>
                  <a:pt x="124023" y="277813"/>
                </a:cubicBezTo>
                <a:cubicBezTo>
                  <a:pt x="132271" y="277813"/>
                  <a:pt x="138906" y="271177"/>
                  <a:pt x="138906" y="262930"/>
                </a:cubicBezTo>
                <a:cubicBezTo>
                  <a:pt x="138906" y="254682"/>
                  <a:pt x="132271" y="248047"/>
                  <a:pt x="124023" y="248047"/>
                </a:cubicBezTo>
                <a:cubicBezTo>
                  <a:pt x="93886" y="248047"/>
                  <a:pt x="69453" y="223614"/>
                  <a:pt x="69453" y="193477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59" name="Text 57"/>
          <p:cNvSpPr/>
          <p:nvPr/>
        </p:nvSpPr>
        <p:spPr>
          <a:xfrm>
            <a:off x="756708" y="7937366"/>
            <a:ext cx="463550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Water Conservation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767292" y="8276032"/>
            <a:ext cx="461433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Optimizes usage, reduces waste, preserves resources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5686690" y="7365866"/>
            <a:ext cx="4878917" cy="1291167"/>
          </a:xfrm>
          <a:custGeom>
            <a:avLst/>
            <a:gdLst/>
            <a:ahLst/>
            <a:cxnLst/>
            <a:rect l="l" t="t" r="r" b="b"/>
            <a:pathLst>
              <a:path w="4878917" h="1291167">
                <a:moveTo>
                  <a:pt x="84662" y="0"/>
                </a:moveTo>
                <a:lnTo>
                  <a:pt x="4794255" y="0"/>
                </a:lnTo>
                <a:cubicBezTo>
                  <a:pt x="4841012" y="0"/>
                  <a:pt x="4878917" y="37904"/>
                  <a:pt x="4878917" y="84662"/>
                </a:cubicBezTo>
                <a:lnTo>
                  <a:pt x="4878917" y="1206505"/>
                </a:lnTo>
                <a:cubicBezTo>
                  <a:pt x="4878917" y="1253262"/>
                  <a:pt x="4841012" y="1291167"/>
                  <a:pt x="4794255" y="1291167"/>
                </a:cubicBezTo>
                <a:lnTo>
                  <a:pt x="84662" y="1291167"/>
                </a:lnTo>
                <a:cubicBezTo>
                  <a:pt x="37904" y="1291167"/>
                  <a:pt x="0" y="1253262"/>
                  <a:pt x="0" y="1206505"/>
                </a:cubicBezTo>
                <a:lnTo>
                  <a:pt x="0" y="84662"/>
                </a:lnTo>
                <a:cubicBezTo>
                  <a:pt x="0" y="37904"/>
                  <a:pt x="37904" y="0"/>
                  <a:pt x="84662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7971763" y="7535199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317500" y="19844"/>
                </a:moveTo>
                <a:cubicBezTo>
                  <a:pt x="317500" y="86878"/>
                  <a:pt x="269999" y="142813"/>
                  <a:pt x="206871" y="155897"/>
                </a:cubicBezTo>
                <a:cubicBezTo>
                  <a:pt x="201972" y="119869"/>
                  <a:pt x="185787" y="87437"/>
                  <a:pt x="161913" y="62322"/>
                </a:cubicBezTo>
                <a:cubicBezTo>
                  <a:pt x="186779" y="24805"/>
                  <a:pt x="229381" y="0"/>
                  <a:pt x="277813" y="0"/>
                </a:cubicBezTo>
                <a:lnTo>
                  <a:pt x="297656" y="0"/>
                </a:lnTo>
                <a:cubicBezTo>
                  <a:pt x="308632" y="0"/>
                  <a:pt x="317500" y="8868"/>
                  <a:pt x="317500" y="19844"/>
                </a:cubicBezTo>
                <a:close/>
                <a:moveTo>
                  <a:pt x="0" y="59531"/>
                </a:moveTo>
                <a:cubicBezTo>
                  <a:pt x="0" y="48555"/>
                  <a:pt x="8868" y="39688"/>
                  <a:pt x="19844" y="39688"/>
                </a:cubicBezTo>
                <a:lnTo>
                  <a:pt x="39688" y="39688"/>
                </a:lnTo>
                <a:cubicBezTo>
                  <a:pt x="116396" y="39688"/>
                  <a:pt x="178594" y="101885"/>
                  <a:pt x="178594" y="178594"/>
                </a:cubicBezTo>
                <a:lnTo>
                  <a:pt x="178594" y="297656"/>
                </a:lnTo>
                <a:cubicBezTo>
                  <a:pt x="178594" y="308632"/>
                  <a:pt x="169726" y="317500"/>
                  <a:pt x="158750" y="317500"/>
                </a:cubicBezTo>
                <a:cubicBezTo>
                  <a:pt x="147774" y="317500"/>
                  <a:pt x="138906" y="308632"/>
                  <a:pt x="138906" y="297656"/>
                </a:cubicBezTo>
                <a:lnTo>
                  <a:pt x="138906" y="198438"/>
                </a:lnTo>
                <a:cubicBezTo>
                  <a:pt x="62198" y="198438"/>
                  <a:pt x="0" y="136240"/>
                  <a:pt x="0" y="59531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63" name="Text 61"/>
          <p:cNvSpPr/>
          <p:nvPr/>
        </p:nvSpPr>
        <p:spPr>
          <a:xfrm>
            <a:off x="5808398" y="7937366"/>
            <a:ext cx="463550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Crop Health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5818981" y="8276032"/>
            <a:ext cx="461433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Prevents stress, improves yields, enhances quality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10738512" y="7365866"/>
            <a:ext cx="4878917" cy="1291167"/>
          </a:xfrm>
          <a:custGeom>
            <a:avLst/>
            <a:gdLst/>
            <a:ahLst/>
            <a:cxnLst/>
            <a:rect l="l" t="t" r="r" b="b"/>
            <a:pathLst>
              <a:path w="4878917" h="1291167">
                <a:moveTo>
                  <a:pt x="84662" y="0"/>
                </a:moveTo>
                <a:lnTo>
                  <a:pt x="4794255" y="0"/>
                </a:lnTo>
                <a:cubicBezTo>
                  <a:pt x="4841012" y="0"/>
                  <a:pt x="4878917" y="37904"/>
                  <a:pt x="4878917" y="84662"/>
                </a:cubicBezTo>
                <a:lnTo>
                  <a:pt x="4878917" y="1206505"/>
                </a:lnTo>
                <a:cubicBezTo>
                  <a:pt x="4878917" y="1253262"/>
                  <a:pt x="4841012" y="1291167"/>
                  <a:pt x="4794255" y="1291167"/>
                </a:cubicBezTo>
                <a:lnTo>
                  <a:pt x="84662" y="1291167"/>
                </a:lnTo>
                <a:cubicBezTo>
                  <a:pt x="37904" y="1291167"/>
                  <a:pt x="0" y="1253262"/>
                  <a:pt x="0" y="1206505"/>
                </a:cubicBezTo>
                <a:lnTo>
                  <a:pt x="0" y="84662"/>
                </a:lnTo>
                <a:cubicBezTo>
                  <a:pt x="0" y="37904"/>
                  <a:pt x="37904" y="0"/>
                  <a:pt x="84662" y="0"/>
                </a:cubicBezTo>
                <a:close/>
              </a:path>
            </a:pathLst>
          </a:custGeom>
          <a:solidFill>
            <a:srgbClr val="1A202C">
              <a:alpha val="50196"/>
            </a:srgbClr>
          </a:solidFill>
          <a:ln/>
        </p:spPr>
      </p:sp>
      <p:sp>
        <p:nvSpPr>
          <p:cNvPr id="66" name="Shape 64"/>
          <p:cNvSpPr/>
          <p:nvPr/>
        </p:nvSpPr>
        <p:spPr>
          <a:xfrm>
            <a:off x="13003742" y="7535199"/>
            <a:ext cx="357188" cy="317500"/>
          </a:xfrm>
          <a:custGeom>
            <a:avLst/>
            <a:gdLst/>
            <a:ahLst/>
            <a:cxnLst/>
            <a:rect l="l" t="t" r="r" b="b"/>
            <a:pathLst>
              <a:path w="357188" h="317500">
                <a:moveTo>
                  <a:pt x="29766" y="121419"/>
                </a:moveTo>
                <a:lnTo>
                  <a:pt x="159494" y="174811"/>
                </a:lnTo>
                <a:cubicBezTo>
                  <a:pt x="165571" y="177292"/>
                  <a:pt x="172021" y="178594"/>
                  <a:pt x="178594" y="178594"/>
                </a:cubicBezTo>
                <a:cubicBezTo>
                  <a:pt x="185167" y="178594"/>
                  <a:pt x="191616" y="177292"/>
                  <a:pt x="197693" y="174811"/>
                </a:cubicBezTo>
                <a:lnTo>
                  <a:pt x="348010" y="112923"/>
                </a:lnTo>
                <a:cubicBezTo>
                  <a:pt x="353591" y="110629"/>
                  <a:pt x="357188" y="105234"/>
                  <a:pt x="357188" y="99219"/>
                </a:cubicBezTo>
                <a:cubicBezTo>
                  <a:pt x="357188" y="93204"/>
                  <a:pt x="353591" y="87809"/>
                  <a:pt x="348010" y="85514"/>
                </a:cubicBezTo>
                <a:lnTo>
                  <a:pt x="197693" y="23626"/>
                </a:lnTo>
                <a:cubicBezTo>
                  <a:pt x="191616" y="21146"/>
                  <a:pt x="185167" y="19844"/>
                  <a:pt x="178594" y="19844"/>
                </a:cubicBezTo>
                <a:cubicBezTo>
                  <a:pt x="172021" y="19844"/>
                  <a:pt x="165571" y="21146"/>
                  <a:pt x="159494" y="23626"/>
                </a:cubicBezTo>
                <a:lnTo>
                  <a:pt x="9178" y="85514"/>
                </a:lnTo>
                <a:cubicBezTo>
                  <a:pt x="3597" y="87809"/>
                  <a:pt x="0" y="93204"/>
                  <a:pt x="0" y="99219"/>
                </a:cubicBezTo>
                <a:lnTo>
                  <a:pt x="0" y="282773"/>
                </a:lnTo>
                <a:cubicBezTo>
                  <a:pt x="0" y="291021"/>
                  <a:pt x="6635" y="297656"/>
                  <a:pt x="14883" y="297656"/>
                </a:cubicBezTo>
                <a:cubicBezTo>
                  <a:pt x="23130" y="297656"/>
                  <a:pt x="29766" y="291021"/>
                  <a:pt x="29766" y="282773"/>
                </a:cubicBezTo>
                <a:lnTo>
                  <a:pt x="29766" y="121419"/>
                </a:lnTo>
                <a:close/>
                <a:moveTo>
                  <a:pt x="59531" y="165881"/>
                </a:moveTo>
                <a:lnTo>
                  <a:pt x="59531" y="238125"/>
                </a:lnTo>
                <a:cubicBezTo>
                  <a:pt x="59531" y="270991"/>
                  <a:pt x="112861" y="297656"/>
                  <a:pt x="178594" y="297656"/>
                </a:cubicBezTo>
                <a:cubicBezTo>
                  <a:pt x="244326" y="297656"/>
                  <a:pt x="297656" y="270991"/>
                  <a:pt x="297656" y="238125"/>
                </a:cubicBezTo>
                <a:lnTo>
                  <a:pt x="297656" y="165819"/>
                </a:lnTo>
                <a:lnTo>
                  <a:pt x="209042" y="202344"/>
                </a:lnTo>
                <a:cubicBezTo>
                  <a:pt x="199368" y="206313"/>
                  <a:pt x="189074" y="208359"/>
                  <a:pt x="178594" y="208359"/>
                </a:cubicBezTo>
                <a:cubicBezTo>
                  <a:pt x="168114" y="208359"/>
                  <a:pt x="157820" y="206313"/>
                  <a:pt x="148146" y="202344"/>
                </a:cubicBezTo>
                <a:lnTo>
                  <a:pt x="59531" y="165819"/>
                </a:ln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67" name="Text 65"/>
          <p:cNvSpPr/>
          <p:nvPr/>
        </p:nvSpPr>
        <p:spPr>
          <a:xfrm>
            <a:off x="10860220" y="7937366"/>
            <a:ext cx="4635500" cy="296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5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Educational Tool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10870803" y="8276032"/>
            <a:ext cx="4614333" cy="2116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Demonstrates AI in agriculture, trains farmers</a:t>
            </a:r>
            <a:endParaRPr lang="en-US" sz="1600" dirty="0"/>
          </a:p>
        </p:txBody>
      </p:sp>
      <p:sp>
        <p:nvSpPr>
          <p:cNvPr id="69" name="Shape 23">
            <a:extLst>
              <a:ext uri="{FF2B5EF4-FFF2-40B4-BE49-F238E27FC236}">
                <a16:creationId xmlns:a16="http://schemas.microsoft.com/office/drawing/2014/main" id="{58E2C53D-FB31-D0F8-FFE2-495ECB057986}"/>
              </a:ext>
            </a:extLst>
          </p:cNvPr>
          <p:cNvSpPr/>
          <p:nvPr/>
        </p:nvSpPr>
        <p:spPr>
          <a:xfrm>
            <a:off x="15392400" y="840415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8D391"/>
          </a:solidFill>
          <a:ln/>
        </p:spPr>
      </p:sp>
      <p:sp>
        <p:nvSpPr>
          <p:cNvPr id="70" name="Text 24">
            <a:extLst>
              <a:ext uri="{FF2B5EF4-FFF2-40B4-BE49-F238E27FC236}">
                <a16:creationId xmlns:a16="http://schemas.microsoft.com/office/drawing/2014/main" id="{13E41328-1EE9-4450-13BD-5C4292843E5A}"/>
              </a:ext>
            </a:extLst>
          </p:cNvPr>
          <p:cNvSpPr/>
          <p:nvPr/>
        </p:nvSpPr>
        <p:spPr>
          <a:xfrm>
            <a:off x="15341600" y="8404153"/>
            <a:ext cx="50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A202C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1045</Words>
  <Application>Microsoft Office PowerPoint</Application>
  <PresentationFormat>Personnalisé</PresentationFormat>
  <Paragraphs>319</Paragraphs>
  <Slides>12</Slides>
  <Notes>12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Hedvig Letters Sans</vt:lpstr>
      <vt:lpstr>Arial</vt:lpstr>
      <vt:lpstr>微软雅黑</vt:lpstr>
      <vt:lpstr>Liter</vt:lpstr>
      <vt:lpstr>Quattrocento Sans</vt:lpstr>
      <vt:lpstr>Custom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AquaSens: Smart Irrigation Prediction System</dc:title>
  <dc:subject>AquaSens: Smart Irrigation Prediction System</dc:subject>
  <dc:creator>Kimi</dc:creator>
  <cp:lastModifiedBy>Houssem Chaouch</cp:lastModifiedBy>
  <cp:revision>3</cp:revision>
  <dcterms:created xsi:type="dcterms:W3CDTF">2026-01-05T15:44:18Z</dcterms:created>
  <dcterms:modified xsi:type="dcterms:W3CDTF">2026-01-05T16:00:48Z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{"Label":"AquaSens: Smart Irrigation Prediction System","ContentProducer":"001191110108MACG2KBH8F10000","ProduceID":"19b8ecd8-88c2-8fe6-8000-000081726f68","ReservedCode1":"","ContentPropagator":"001191110108MACG2KBH8F20000","PropagateID":"19b8ecd8-88c2-8fe6-8000-000081726f68","ReservedCode2":""}</vt:lpwstr>
  </property>
</Properties>
</file>